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58" r:id="rId4"/>
    <p:sldId id="259" r:id="rId5"/>
    <p:sldId id="264" r:id="rId6"/>
    <p:sldId id="265" r:id="rId7"/>
    <p:sldId id="266" r:id="rId8"/>
    <p:sldId id="260" r:id="rId9"/>
    <p:sldId id="261" r:id="rId10"/>
    <p:sldId id="262" r:id="rId11"/>
    <p:sldId id="263" r:id="rId12"/>
    <p:sldId id="267" r:id="rId13"/>
    <p:sldId id="268" r:id="rId14"/>
    <p:sldId id="270" r:id="rId15"/>
    <p:sldId id="269" r:id="rId16"/>
    <p:sldId id="275" r:id="rId17"/>
    <p:sldId id="271" r:id="rId18"/>
    <p:sldId id="273" r:id="rId19"/>
    <p:sldId id="274" r:id="rId20"/>
    <p:sldId id="278" r:id="rId21"/>
    <p:sldId id="277" r:id="rId22"/>
    <p:sldId id="276" r:id="rId23"/>
    <p:sldId id="279" r:id="rId24"/>
    <p:sldId id="280" r:id="rId25"/>
    <p:sldId id="281" r:id="rId26"/>
    <p:sldId id="337" r:id="rId27"/>
    <p:sldId id="333" r:id="rId28"/>
    <p:sldId id="334" r:id="rId29"/>
    <p:sldId id="335" r:id="rId30"/>
    <p:sldId id="336" r:id="rId31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08407A-0D85-A034-39A5-792357438FDD}" v="18" dt="2025-09-13T13:34:45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Daniels" userId="S::rkd43@cam.ac.uk::aaa4fbe9-f474-4140-b10b-5257398ac308" providerId="AD" clId="Web-{A2E41728-EB3F-56C8-9FF1-F98D61E99D2F}"/>
    <pc:docChg chg="addSld delSld modSld sldOrd">
      <pc:chgData name="Ryan Daniels" userId="S::rkd43@cam.ac.uk::aaa4fbe9-f474-4140-b10b-5257398ac308" providerId="AD" clId="Web-{A2E41728-EB3F-56C8-9FF1-F98D61E99D2F}" dt="2025-07-29T08:30:18.139" v="749" actId="1076"/>
      <pc:docMkLst>
        <pc:docMk/>
      </pc:docMkLst>
      <pc:sldChg chg="del">
        <pc:chgData name="Ryan Daniels" userId="S::rkd43@cam.ac.uk::aaa4fbe9-f474-4140-b10b-5257398ac308" providerId="AD" clId="Web-{A2E41728-EB3F-56C8-9FF1-F98D61E99D2F}" dt="2025-07-29T08:29:55.685" v="746"/>
        <pc:sldMkLst>
          <pc:docMk/>
          <pc:sldMk cId="704725538" sldId="257"/>
        </pc:sldMkLst>
      </pc:sldChg>
      <pc:sldChg chg="modSp">
        <pc:chgData name="Ryan Daniels" userId="S::rkd43@cam.ac.uk::aaa4fbe9-f474-4140-b10b-5257398ac308" providerId="AD" clId="Web-{A2E41728-EB3F-56C8-9FF1-F98D61E99D2F}" dt="2025-07-28T12:41:42.457" v="143" actId="20577"/>
        <pc:sldMkLst>
          <pc:docMk/>
          <pc:sldMk cId="1102774777" sldId="262"/>
        </pc:sldMkLst>
      </pc:sldChg>
      <pc:sldChg chg="modSp">
        <pc:chgData name="Ryan Daniels" userId="S::rkd43@cam.ac.uk::aaa4fbe9-f474-4140-b10b-5257398ac308" providerId="AD" clId="Web-{A2E41728-EB3F-56C8-9FF1-F98D61E99D2F}" dt="2025-07-28T13:49:21.642" v="359" actId="20577"/>
        <pc:sldMkLst>
          <pc:docMk/>
          <pc:sldMk cId="780996978" sldId="263"/>
        </pc:sldMkLst>
      </pc:sldChg>
      <pc:sldChg chg="addSp delSp modSp addAnim delAnim modAnim">
        <pc:chgData name="Ryan Daniels" userId="S::rkd43@cam.ac.uk::aaa4fbe9-f474-4140-b10b-5257398ac308" providerId="AD" clId="Web-{A2E41728-EB3F-56C8-9FF1-F98D61E99D2F}" dt="2025-07-28T12:39:28.267" v="115" actId="1076"/>
        <pc:sldMkLst>
          <pc:docMk/>
          <pc:sldMk cId="1488837761" sldId="264"/>
        </pc:sldMkLst>
      </pc:sldChg>
      <pc:sldChg chg="modSp">
        <pc:chgData name="Ryan Daniels" userId="S::rkd43@cam.ac.uk::aaa4fbe9-f474-4140-b10b-5257398ac308" providerId="AD" clId="Web-{A2E41728-EB3F-56C8-9FF1-F98D61E99D2F}" dt="2025-07-28T12:40:00.236" v="117" actId="20577"/>
        <pc:sldMkLst>
          <pc:docMk/>
          <pc:sldMk cId="2971152985" sldId="265"/>
        </pc:sldMkLst>
      </pc:sldChg>
      <pc:sldChg chg="modSp">
        <pc:chgData name="Ryan Daniels" userId="S::rkd43@cam.ac.uk::aaa4fbe9-f474-4140-b10b-5257398ac308" providerId="AD" clId="Web-{A2E41728-EB3F-56C8-9FF1-F98D61E99D2F}" dt="2025-07-28T12:40:20.034" v="118" actId="14100"/>
        <pc:sldMkLst>
          <pc:docMk/>
          <pc:sldMk cId="3237338736" sldId="266"/>
        </pc:sldMkLst>
      </pc:sldChg>
      <pc:sldChg chg="modSp">
        <pc:chgData name="Ryan Daniels" userId="S::rkd43@cam.ac.uk::aaa4fbe9-f474-4140-b10b-5257398ac308" providerId="AD" clId="Web-{A2E41728-EB3F-56C8-9FF1-F98D61E99D2F}" dt="2025-07-28T13:50:43.147" v="384" actId="20577"/>
        <pc:sldMkLst>
          <pc:docMk/>
          <pc:sldMk cId="4022035785" sldId="267"/>
        </pc:sldMkLst>
      </pc:sldChg>
      <pc:sldChg chg="modSp">
        <pc:chgData name="Ryan Daniels" userId="S::rkd43@cam.ac.uk::aaa4fbe9-f474-4140-b10b-5257398ac308" providerId="AD" clId="Web-{A2E41728-EB3F-56C8-9FF1-F98D61E99D2F}" dt="2025-07-28T13:51:06.179" v="390" actId="20577"/>
        <pc:sldMkLst>
          <pc:docMk/>
          <pc:sldMk cId="319404112" sldId="268"/>
        </pc:sldMkLst>
      </pc:sldChg>
      <pc:sldChg chg="modSp">
        <pc:chgData name="Ryan Daniels" userId="S::rkd43@cam.ac.uk::aaa4fbe9-f474-4140-b10b-5257398ac308" providerId="AD" clId="Web-{A2E41728-EB3F-56C8-9FF1-F98D61E99D2F}" dt="2025-07-28T14:00:22.550" v="568" actId="20577"/>
        <pc:sldMkLst>
          <pc:docMk/>
          <pc:sldMk cId="3759516758" sldId="269"/>
        </pc:sldMkLst>
      </pc:sldChg>
      <pc:sldChg chg="modSp">
        <pc:chgData name="Ryan Daniels" userId="S::rkd43@cam.ac.uk::aaa4fbe9-f474-4140-b10b-5257398ac308" providerId="AD" clId="Web-{A2E41728-EB3F-56C8-9FF1-F98D61E99D2F}" dt="2025-07-28T12:47:27.961" v="224"/>
        <pc:sldMkLst>
          <pc:docMk/>
          <pc:sldMk cId="679375408" sldId="270"/>
        </pc:sldMkLst>
      </pc:sldChg>
      <pc:sldChg chg="addSp modSp">
        <pc:chgData name="Ryan Daniels" userId="S::rkd43@cam.ac.uk::aaa4fbe9-f474-4140-b10b-5257398ac308" providerId="AD" clId="Web-{A2E41728-EB3F-56C8-9FF1-F98D61E99D2F}" dt="2025-07-28T13:58:45.235" v="524" actId="1076"/>
        <pc:sldMkLst>
          <pc:docMk/>
          <pc:sldMk cId="2232118232" sldId="271"/>
        </pc:sldMkLst>
      </pc:sldChg>
      <pc:sldChg chg="addSp delSp modSp new">
        <pc:chgData name="Ryan Daniels" userId="S::rkd43@cam.ac.uk::aaa4fbe9-f474-4140-b10b-5257398ac308" providerId="AD" clId="Web-{A2E41728-EB3F-56C8-9FF1-F98D61E99D2F}" dt="2025-07-29T08:30:18.139" v="749" actId="1076"/>
        <pc:sldMkLst>
          <pc:docMk/>
          <pc:sldMk cId="965791469" sldId="272"/>
        </pc:sldMkLst>
      </pc:sldChg>
      <pc:sldChg chg="modSp add ord replId addAnim delAnim">
        <pc:chgData name="Ryan Daniels" userId="S::rkd43@cam.ac.uk::aaa4fbe9-f474-4140-b10b-5257398ac308" providerId="AD" clId="Web-{A2E41728-EB3F-56C8-9FF1-F98D61E99D2F}" dt="2025-07-28T13:59:30.987" v="562" actId="20577"/>
        <pc:sldMkLst>
          <pc:docMk/>
          <pc:sldMk cId="2370459668" sldId="273"/>
        </pc:sldMkLst>
      </pc:sldChg>
      <pc:sldChg chg="modSp add replId">
        <pc:chgData name="Ryan Daniels" userId="S::rkd43@cam.ac.uk::aaa4fbe9-f474-4140-b10b-5257398ac308" providerId="AD" clId="Web-{A2E41728-EB3F-56C8-9FF1-F98D61E99D2F}" dt="2025-07-28T14:04:42.069" v="606" actId="20577"/>
        <pc:sldMkLst>
          <pc:docMk/>
          <pc:sldMk cId="281050296" sldId="274"/>
        </pc:sldMkLst>
      </pc:sldChg>
      <pc:sldChg chg="add del replId">
        <pc:chgData name="Ryan Daniels" userId="S::rkd43@cam.ac.uk::aaa4fbe9-f474-4140-b10b-5257398ac308" providerId="AD" clId="Web-{A2E41728-EB3F-56C8-9FF1-F98D61E99D2F}" dt="2025-07-28T13:36:02.918" v="315"/>
        <pc:sldMkLst>
          <pc:docMk/>
          <pc:sldMk cId="3247954421" sldId="274"/>
        </pc:sldMkLst>
      </pc:sldChg>
      <pc:sldChg chg="modSp add replId">
        <pc:chgData name="Ryan Daniels" userId="S::rkd43@cam.ac.uk::aaa4fbe9-f474-4140-b10b-5257398ac308" providerId="AD" clId="Web-{A2E41728-EB3F-56C8-9FF1-F98D61E99D2F}" dt="2025-07-28T13:57:57.889" v="516" actId="20577"/>
        <pc:sldMkLst>
          <pc:docMk/>
          <pc:sldMk cId="927440467" sldId="275"/>
        </pc:sldMkLst>
      </pc:sldChg>
      <pc:sldChg chg="modSp add replId">
        <pc:chgData name="Ryan Daniels" userId="S::rkd43@cam.ac.uk::aaa4fbe9-f474-4140-b10b-5257398ac308" providerId="AD" clId="Web-{A2E41728-EB3F-56C8-9FF1-F98D61E99D2F}" dt="2025-07-28T14:04:21.584" v="602" actId="20577"/>
        <pc:sldMkLst>
          <pc:docMk/>
          <pc:sldMk cId="26732970" sldId="276"/>
        </pc:sldMkLst>
      </pc:sldChg>
      <pc:sldChg chg="modSp add replId">
        <pc:chgData name="Ryan Daniels" userId="S::rkd43@cam.ac.uk::aaa4fbe9-f474-4140-b10b-5257398ac308" providerId="AD" clId="Web-{A2E41728-EB3F-56C8-9FF1-F98D61E99D2F}" dt="2025-07-28T14:03:02.834" v="597" actId="20577"/>
        <pc:sldMkLst>
          <pc:docMk/>
          <pc:sldMk cId="4053092259" sldId="277"/>
        </pc:sldMkLst>
      </pc:sldChg>
      <pc:sldChg chg="modSp add replId">
        <pc:chgData name="Ryan Daniels" userId="S::rkd43@cam.ac.uk::aaa4fbe9-f474-4140-b10b-5257398ac308" providerId="AD" clId="Web-{A2E41728-EB3F-56C8-9FF1-F98D61E99D2F}" dt="2025-07-28T14:02:36.209" v="592" actId="14100"/>
        <pc:sldMkLst>
          <pc:docMk/>
          <pc:sldMk cId="3944338096" sldId="278"/>
        </pc:sldMkLst>
      </pc:sldChg>
      <pc:sldChg chg="modSp add replId">
        <pc:chgData name="Ryan Daniels" userId="S::rkd43@cam.ac.uk::aaa4fbe9-f474-4140-b10b-5257398ac308" providerId="AD" clId="Web-{A2E41728-EB3F-56C8-9FF1-F98D61E99D2F}" dt="2025-07-28T14:06:08.226" v="631" actId="1076"/>
        <pc:sldMkLst>
          <pc:docMk/>
          <pc:sldMk cId="3632250948" sldId="279"/>
        </pc:sldMkLst>
      </pc:sldChg>
      <pc:sldChg chg="addSp delSp modSp add replId">
        <pc:chgData name="Ryan Daniels" userId="S::rkd43@cam.ac.uk::aaa4fbe9-f474-4140-b10b-5257398ac308" providerId="AD" clId="Web-{A2E41728-EB3F-56C8-9FF1-F98D61E99D2F}" dt="2025-07-28T14:07:42.309" v="656" actId="1076"/>
        <pc:sldMkLst>
          <pc:docMk/>
          <pc:sldMk cId="2798443818" sldId="280"/>
        </pc:sldMkLst>
      </pc:sldChg>
      <pc:sldChg chg="add del replId">
        <pc:chgData name="Ryan Daniels" userId="S::rkd43@cam.ac.uk::aaa4fbe9-f474-4140-b10b-5257398ac308" providerId="AD" clId="Web-{A2E41728-EB3F-56C8-9FF1-F98D61E99D2F}" dt="2025-07-28T14:07:55.325" v="658"/>
        <pc:sldMkLst>
          <pc:docMk/>
          <pc:sldMk cId="914940317" sldId="281"/>
        </pc:sldMkLst>
      </pc:sldChg>
      <pc:sldChg chg="addSp delSp modSp new addAnim delAnim">
        <pc:chgData name="Ryan Daniels" userId="S::rkd43@cam.ac.uk::aaa4fbe9-f474-4140-b10b-5257398ac308" providerId="AD" clId="Web-{A2E41728-EB3F-56C8-9FF1-F98D61E99D2F}" dt="2025-07-28T14:11:42.472" v="735"/>
        <pc:sldMkLst>
          <pc:docMk/>
          <pc:sldMk cId="3420719038" sldId="281"/>
        </pc:sldMkLst>
      </pc:sldChg>
      <pc:sldChg chg="modSp add">
        <pc:chgData name="Ryan Daniels" userId="S::rkd43@cam.ac.uk::aaa4fbe9-f474-4140-b10b-5257398ac308" providerId="AD" clId="Web-{A2E41728-EB3F-56C8-9FF1-F98D61E99D2F}" dt="2025-07-28T14:12:15.301" v="737" actId="14100"/>
        <pc:sldMkLst>
          <pc:docMk/>
          <pc:sldMk cId="3338948910" sldId="333"/>
        </pc:sldMkLst>
      </pc:sldChg>
      <pc:sldChg chg="modSp add">
        <pc:chgData name="Ryan Daniels" userId="S::rkd43@cam.ac.uk::aaa4fbe9-f474-4140-b10b-5257398ac308" providerId="AD" clId="Web-{A2E41728-EB3F-56C8-9FF1-F98D61E99D2F}" dt="2025-07-28T14:12:44.348" v="741" actId="14100"/>
        <pc:sldMkLst>
          <pc:docMk/>
          <pc:sldMk cId="3568322515" sldId="334"/>
        </pc:sldMkLst>
      </pc:sldChg>
      <pc:sldChg chg="modSp add">
        <pc:chgData name="Ryan Daniels" userId="S::rkd43@cam.ac.uk::aaa4fbe9-f474-4140-b10b-5257398ac308" providerId="AD" clId="Web-{A2E41728-EB3F-56C8-9FF1-F98D61E99D2F}" dt="2025-07-28T14:13:05.833" v="743" actId="14100"/>
        <pc:sldMkLst>
          <pc:docMk/>
          <pc:sldMk cId="3622916863" sldId="335"/>
        </pc:sldMkLst>
      </pc:sldChg>
      <pc:sldChg chg="modSp add">
        <pc:chgData name="Ryan Daniels" userId="S::rkd43@cam.ac.uk::aaa4fbe9-f474-4140-b10b-5257398ac308" providerId="AD" clId="Web-{A2E41728-EB3F-56C8-9FF1-F98D61E99D2F}" dt="2025-07-28T14:13:16.880" v="745" actId="14100"/>
        <pc:sldMkLst>
          <pc:docMk/>
          <pc:sldMk cId="868816488" sldId="336"/>
        </pc:sldMkLst>
      </pc:sldChg>
      <pc:sldMasterChg chg="addSldLayout">
        <pc:chgData name="Ryan Daniels" userId="S::rkd43@cam.ac.uk::aaa4fbe9-f474-4140-b10b-5257398ac308" providerId="AD" clId="Web-{A2E41728-EB3F-56C8-9FF1-F98D61E99D2F}" dt="2025-07-28T14:09:22.922" v="702"/>
        <pc:sldMasterMkLst>
          <pc:docMk/>
          <pc:sldMasterMk cId="2460954070" sldId="2147483660"/>
        </pc:sldMasterMkLst>
        <pc:sldLayoutChg chg="add">
          <pc:chgData name="Ryan Daniels" userId="S::rkd43@cam.ac.uk::aaa4fbe9-f474-4140-b10b-5257398ac308" providerId="AD" clId="Web-{A2E41728-EB3F-56C8-9FF1-F98D61E99D2F}" dt="2025-07-28T14:09:22.922" v="702"/>
          <pc:sldLayoutMkLst>
            <pc:docMk/>
            <pc:sldMasterMk cId="2460954070" sldId="2147483660"/>
            <pc:sldLayoutMk cId="2151113104" sldId="2147483672"/>
          </pc:sldLayoutMkLst>
        </pc:sldLayoutChg>
      </pc:sldMasterChg>
    </pc:docChg>
  </pc:docChgLst>
  <pc:docChgLst>
    <pc:chgData name="Ryan Daniels" userId="S::rkd43@cam.ac.uk::aaa4fbe9-f474-4140-b10b-5257398ac308" providerId="AD" clId="Web-{1C5FE521-2565-68FD-7B17-6AB7422B7749}"/>
    <pc:docChg chg="addSld delSld modSld sldOrd">
      <pc:chgData name="Ryan Daniels" userId="S::rkd43@cam.ac.uk::aaa4fbe9-f474-4140-b10b-5257398ac308" providerId="AD" clId="Web-{1C5FE521-2565-68FD-7B17-6AB7422B7749}" dt="2025-07-25T15:41:50.831" v="925" actId="20577"/>
      <pc:docMkLst>
        <pc:docMk/>
      </pc:docMkLst>
      <pc:sldChg chg="modSp">
        <pc:chgData name="Ryan Daniels" userId="S::rkd43@cam.ac.uk::aaa4fbe9-f474-4140-b10b-5257398ac308" providerId="AD" clId="Web-{1C5FE521-2565-68FD-7B17-6AB7422B7749}" dt="2025-07-24T14:58:23.646" v="73" actId="20577"/>
        <pc:sldMkLst>
          <pc:docMk/>
          <pc:sldMk cId="109857222" sldId="256"/>
        </pc:sldMkLst>
      </pc:sldChg>
      <pc:sldChg chg="modSp new">
        <pc:chgData name="Ryan Daniels" userId="S::rkd43@cam.ac.uk::aaa4fbe9-f474-4140-b10b-5257398ac308" providerId="AD" clId="Web-{1C5FE521-2565-68FD-7B17-6AB7422B7749}" dt="2025-07-23T16:41:20.291" v="61" actId="20577"/>
        <pc:sldMkLst>
          <pc:docMk/>
          <pc:sldMk cId="704725538" sldId="257"/>
        </pc:sldMkLst>
      </pc:sldChg>
      <pc:sldChg chg="addSp modSp new addAnim">
        <pc:chgData name="Ryan Daniels" userId="S::rkd43@cam.ac.uk::aaa4fbe9-f474-4140-b10b-5257398ac308" providerId="AD" clId="Web-{1C5FE521-2565-68FD-7B17-6AB7422B7749}" dt="2025-07-24T15:20:28.744" v="87"/>
        <pc:sldMkLst>
          <pc:docMk/>
          <pc:sldMk cId="834357803" sldId="258"/>
        </pc:sldMkLst>
      </pc:sldChg>
      <pc:sldChg chg="addSp delSp modSp new">
        <pc:chgData name="Ryan Daniels" userId="S::rkd43@cam.ac.uk::aaa4fbe9-f474-4140-b10b-5257398ac308" providerId="AD" clId="Web-{1C5FE521-2565-68FD-7B17-6AB7422B7749}" dt="2025-07-24T15:14:15.578" v="78" actId="14100"/>
        <pc:sldMkLst>
          <pc:docMk/>
          <pc:sldMk cId="328493789" sldId="259"/>
        </pc:sldMkLst>
      </pc:sldChg>
      <pc:sldChg chg="modSp new ord addAnim">
        <pc:chgData name="Ryan Daniels" userId="S::rkd43@cam.ac.uk::aaa4fbe9-f474-4140-b10b-5257398ac308" providerId="AD" clId="Web-{1C5FE521-2565-68FD-7B17-6AB7422B7749}" dt="2025-07-25T12:28:17.573" v="643" actId="20577"/>
        <pc:sldMkLst>
          <pc:docMk/>
          <pc:sldMk cId="1591426080" sldId="260"/>
        </pc:sldMkLst>
      </pc:sldChg>
      <pc:sldChg chg="modSp new addAnim">
        <pc:chgData name="Ryan Daniels" userId="S::rkd43@cam.ac.uk::aaa4fbe9-f474-4140-b10b-5257398ac308" providerId="AD" clId="Web-{1C5FE521-2565-68FD-7B17-6AB7422B7749}" dt="2025-07-25T12:02:02.405" v="307"/>
        <pc:sldMkLst>
          <pc:docMk/>
          <pc:sldMk cId="359812551" sldId="261"/>
        </pc:sldMkLst>
      </pc:sldChg>
      <pc:sldChg chg="modSp new del">
        <pc:chgData name="Ryan Daniels" userId="S::rkd43@cam.ac.uk::aaa4fbe9-f474-4140-b10b-5257398ac308" providerId="AD" clId="Web-{1C5FE521-2565-68FD-7B17-6AB7422B7749}" dt="2025-07-25T11:44:58.785" v="189"/>
        <pc:sldMkLst>
          <pc:docMk/>
          <pc:sldMk cId="2511674268" sldId="261"/>
        </pc:sldMkLst>
      </pc:sldChg>
      <pc:sldChg chg="modSp new">
        <pc:chgData name="Ryan Daniels" userId="S::rkd43@cam.ac.uk::aaa4fbe9-f474-4140-b10b-5257398ac308" providerId="AD" clId="Web-{1C5FE521-2565-68FD-7B17-6AB7422B7749}" dt="2025-07-25T12:11:41.405" v="402" actId="20577"/>
        <pc:sldMkLst>
          <pc:docMk/>
          <pc:sldMk cId="1102774777" sldId="262"/>
        </pc:sldMkLst>
      </pc:sldChg>
      <pc:sldChg chg="modSp new">
        <pc:chgData name="Ryan Daniels" userId="S::rkd43@cam.ac.uk::aaa4fbe9-f474-4140-b10b-5257398ac308" providerId="AD" clId="Web-{1C5FE521-2565-68FD-7B17-6AB7422B7749}" dt="2025-07-25T14:13:52.969" v="651" actId="20577"/>
        <pc:sldMkLst>
          <pc:docMk/>
          <pc:sldMk cId="780996978" sldId="263"/>
        </pc:sldMkLst>
      </pc:sldChg>
      <pc:sldChg chg="modSp new ord">
        <pc:chgData name="Ryan Daniels" userId="S::rkd43@cam.ac.uk::aaa4fbe9-f474-4140-b10b-5257398ac308" providerId="AD" clId="Web-{1C5FE521-2565-68FD-7B17-6AB7422B7749}" dt="2025-07-25T12:17:23.805" v="491" actId="20577"/>
        <pc:sldMkLst>
          <pc:docMk/>
          <pc:sldMk cId="1488837761" sldId="264"/>
        </pc:sldMkLst>
      </pc:sldChg>
      <pc:sldChg chg="addSp delSp modSp new addAnim delAnim">
        <pc:chgData name="Ryan Daniels" userId="S::rkd43@cam.ac.uk::aaa4fbe9-f474-4140-b10b-5257398ac308" providerId="AD" clId="Web-{1C5FE521-2565-68FD-7B17-6AB7422B7749}" dt="2025-07-25T12:25:55.179" v="629"/>
        <pc:sldMkLst>
          <pc:docMk/>
          <pc:sldMk cId="2971152985" sldId="265"/>
        </pc:sldMkLst>
      </pc:sldChg>
      <pc:sldChg chg="add replId delAnim">
        <pc:chgData name="Ryan Daniels" userId="S::rkd43@cam.ac.uk::aaa4fbe9-f474-4140-b10b-5257398ac308" providerId="AD" clId="Web-{1C5FE521-2565-68FD-7B17-6AB7422B7749}" dt="2025-07-25T12:25:58.211" v="631"/>
        <pc:sldMkLst>
          <pc:docMk/>
          <pc:sldMk cId="3237338736" sldId="266"/>
        </pc:sldMkLst>
      </pc:sldChg>
      <pc:sldChg chg="modSp new">
        <pc:chgData name="Ryan Daniels" userId="S::rkd43@cam.ac.uk::aaa4fbe9-f474-4140-b10b-5257398ac308" providerId="AD" clId="Web-{1C5FE521-2565-68FD-7B17-6AB7422B7749}" dt="2025-07-25T15:01:02.787" v="689" actId="20577"/>
        <pc:sldMkLst>
          <pc:docMk/>
          <pc:sldMk cId="4022035785" sldId="267"/>
        </pc:sldMkLst>
      </pc:sldChg>
      <pc:sldChg chg="modSp new">
        <pc:chgData name="Ryan Daniels" userId="S::rkd43@cam.ac.uk::aaa4fbe9-f474-4140-b10b-5257398ac308" providerId="AD" clId="Web-{1C5FE521-2565-68FD-7B17-6AB7422B7749}" dt="2025-07-25T15:23:38.085" v="767" actId="20577"/>
        <pc:sldMkLst>
          <pc:docMk/>
          <pc:sldMk cId="319404112" sldId="268"/>
        </pc:sldMkLst>
      </pc:sldChg>
      <pc:sldChg chg="modSp new">
        <pc:chgData name="Ryan Daniels" userId="S::rkd43@cam.ac.uk::aaa4fbe9-f474-4140-b10b-5257398ac308" providerId="AD" clId="Web-{1C5FE521-2565-68FD-7B17-6AB7422B7749}" dt="2025-07-25T15:40:43.157" v="903" actId="20577"/>
        <pc:sldMkLst>
          <pc:docMk/>
          <pc:sldMk cId="3759516758" sldId="269"/>
        </pc:sldMkLst>
      </pc:sldChg>
      <pc:sldChg chg="addSp modSp new">
        <pc:chgData name="Ryan Daniels" userId="S::rkd43@cam.ac.uk::aaa4fbe9-f474-4140-b10b-5257398ac308" providerId="AD" clId="Web-{1C5FE521-2565-68FD-7B17-6AB7422B7749}" dt="2025-07-25T15:38:45.199" v="876"/>
        <pc:sldMkLst>
          <pc:docMk/>
          <pc:sldMk cId="679375408" sldId="270"/>
        </pc:sldMkLst>
      </pc:sldChg>
      <pc:sldChg chg="modSp new">
        <pc:chgData name="Ryan Daniels" userId="S::rkd43@cam.ac.uk::aaa4fbe9-f474-4140-b10b-5257398ac308" providerId="AD" clId="Web-{1C5FE521-2565-68FD-7B17-6AB7422B7749}" dt="2025-07-25T15:41:50.831" v="925" actId="20577"/>
        <pc:sldMkLst>
          <pc:docMk/>
          <pc:sldMk cId="2232118232" sldId="271"/>
        </pc:sldMkLst>
      </pc:sldChg>
    </pc:docChg>
  </pc:docChgLst>
  <pc:docChgLst>
    <pc:chgData name="Ryan Daniels" userId="S::rkd43@cam.ac.uk::aaa4fbe9-f474-4140-b10b-5257398ac308" providerId="AD" clId="Web-{8489FF9F-12E3-0AA8-86C5-010162803674}"/>
    <pc:docChg chg="modSld">
      <pc:chgData name="Ryan Daniels" userId="S::rkd43@cam.ac.uk::aaa4fbe9-f474-4140-b10b-5257398ac308" providerId="AD" clId="Web-{8489FF9F-12E3-0AA8-86C5-010162803674}" dt="2025-09-05T12:53:42.897" v="4"/>
      <pc:docMkLst>
        <pc:docMk/>
      </pc:docMkLst>
      <pc:sldChg chg="addSp delSp modSp">
        <pc:chgData name="Ryan Daniels" userId="S::rkd43@cam.ac.uk::aaa4fbe9-f474-4140-b10b-5257398ac308" providerId="AD" clId="Web-{8489FF9F-12E3-0AA8-86C5-010162803674}" dt="2025-09-05T12:53:42.897" v="4"/>
        <pc:sldMkLst>
          <pc:docMk/>
          <pc:sldMk cId="109857222" sldId="256"/>
        </pc:sldMkLst>
        <pc:spChg chg="mod">
          <ac:chgData name="Ryan Daniels" userId="S::rkd43@cam.ac.uk::aaa4fbe9-f474-4140-b10b-5257398ac308" providerId="AD" clId="Web-{8489FF9F-12E3-0AA8-86C5-010162803674}" dt="2025-09-05T12:53:42.444" v="2"/>
          <ac:spMkLst>
            <pc:docMk/>
            <pc:sldMk cId="109857222" sldId="256"/>
            <ac:spMk id="29" creationId="{E222AB3C-5B7F-6D58-8079-1A371AD7AB81}"/>
          </ac:spMkLst>
        </pc:spChg>
        <pc:spChg chg="mod">
          <ac:chgData name="Ryan Daniels" userId="S::rkd43@cam.ac.uk::aaa4fbe9-f474-4140-b10b-5257398ac308" providerId="AD" clId="Web-{8489FF9F-12E3-0AA8-86C5-010162803674}" dt="2025-09-05T12:53:42.444" v="3"/>
          <ac:spMkLst>
            <pc:docMk/>
            <pc:sldMk cId="109857222" sldId="256"/>
            <ac:spMk id="34" creationId="{3B67FE26-BA0B-EB7C-E6DF-06FE55609F80}"/>
          </ac:spMkLst>
        </pc:spChg>
        <pc:spChg chg="mod">
          <ac:chgData name="Ryan Daniels" userId="S::rkd43@cam.ac.uk::aaa4fbe9-f474-4140-b10b-5257398ac308" providerId="AD" clId="Web-{8489FF9F-12E3-0AA8-86C5-010162803674}" dt="2025-09-05T12:53:42.897" v="4"/>
          <ac:spMkLst>
            <pc:docMk/>
            <pc:sldMk cId="109857222" sldId="256"/>
            <ac:spMk id="39" creationId="{071CFCA2-49B3-8FF2-8AFB-2051C9ABDC0B}"/>
          </ac:spMkLst>
        </pc:spChg>
      </pc:sldChg>
    </pc:docChg>
  </pc:docChgLst>
  <pc:docChgLst>
    <pc:chgData name="Ryan Daniels" userId="S::rkd43@cam.ac.uk::aaa4fbe9-f474-4140-b10b-5257398ac308" providerId="AD" clId="Web-{7D00D5A2-96C5-2196-1448-16A60BAF77FB}"/>
    <pc:docChg chg="addSld modSld">
      <pc:chgData name="Ryan Daniels" userId="S::rkd43@cam.ac.uk::aaa4fbe9-f474-4140-b10b-5257398ac308" providerId="AD" clId="Web-{7D00D5A2-96C5-2196-1448-16A60BAF77FB}" dt="2025-09-03T13:14:34.201" v="173" actId="1076"/>
      <pc:docMkLst>
        <pc:docMk/>
      </pc:docMkLst>
      <pc:sldChg chg="addSp delSp modSp new">
        <pc:chgData name="Ryan Daniels" userId="S::rkd43@cam.ac.uk::aaa4fbe9-f474-4140-b10b-5257398ac308" providerId="AD" clId="Web-{7D00D5A2-96C5-2196-1448-16A60BAF77FB}" dt="2025-09-03T13:14:34.201" v="173" actId="1076"/>
        <pc:sldMkLst>
          <pc:docMk/>
          <pc:sldMk cId="3667628552" sldId="337"/>
        </pc:sldMkLst>
        <pc:spChg chg="mod">
          <ac:chgData name="Ryan Daniels" userId="S::rkd43@cam.ac.uk::aaa4fbe9-f474-4140-b10b-5257398ac308" providerId="AD" clId="Web-{7D00D5A2-96C5-2196-1448-16A60BAF77FB}" dt="2025-09-03T13:09:11.872" v="14" actId="20577"/>
          <ac:spMkLst>
            <pc:docMk/>
            <pc:sldMk cId="3667628552" sldId="337"/>
            <ac:spMk id="2" creationId="{2F381575-A181-BDB7-A211-70A6B9C6365D}"/>
          </ac:spMkLst>
        </pc:spChg>
        <pc:spChg chg="mod">
          <ac:chgData name="Ryan Daniels" userId="S::rkd43@cam.ac.uk::aaa4fbe9-f474-4140-b10b-5257398ac308" providerId="AD" clId="Web-{7D00D5A2-96C5-2196-1448-16A60BAF77FB}" dt="2025-09-03T13:11:55.827" v="126" actId="20577"/>
          <ac:spMkLst>
            <pc:docMk/>
            <pc:sldMk cId="3667628552" sldId="337"/>
            <ac:spMk id="3" creationId="{63C569EC-F9BE-FE13-BE03-7891401C1E1D}"/>
          </ac:spMkLst>
        </pc:spChg>
        <pc:spChg chg="add mod">
          <ac:chgData name="Ryan Daniels" userId="S::rkd43@cam.ac.uk::aaa4fbe9-f474-4140-b10b-5257398ac308" providerId="AD" clId="Web-{7D00D5A2-96C5-2196-1448-16A60BAF77FB}" dt="2025-09-03T13:12:11.718" v="131" actId="1076"/>
          <ac:spMkLst>
            <pc:docMk/>
            <pc:sldMk cId="3667628552" sldId="337"/>
            <ac:spMk id="5" creationId="{E510BAB6-2FAD-8A84-01FD-72347B89375F}"/>
          </ac:spMkLst>
        </pc:spChg>
        <pc:spChg chg="add mod">
          <ac:chgData name="Ryan Daniels" userId="S::rkd43@cam.ac.uk::aaa4fbe9-f474-4140-b10b-5257398ac308" providerId="AD" clId="Web-{7D00D5A2-96C5-2196-1448-16A60BAF77FB}" dt="2025-09-03T13:13:52.196" v="163" actId="1076"/>
          <ac:spMkLst>
            <pc:docMk/>
            <pc:sldMk cId="3667628552" sldId="337"/>
            <ac:spMk id="6" creationId="{88D9E898-E9AC-DA79-B4C2-1D01A6159E07}"/>
          </ac:spMkLst>
        </pc:spChg>
        <pc:spChg chg="add mod">
          <ac:chgData name="Ryan Daniels" userId="S::rkd43@cam.ac.uk::aaa4fbe9-f474-4140-b10b-5257398ac308" providerId="AD" clId="Web-{7D00D5A2-96C5-2196-1448-16A60BAF77FB}" dt="2025-09-03T13:14:34.201" v="173" actId="1076"/>
          <ac:spMkLst>
            <pc:docMk/>
            <pc:sldMk cId="3667628552" sldId="337"/>
            <ac:spMk id="8" creationId="{537CA6A1-CC95-C982-4F60-83EB7D05B279}"/>
          </ac:spMkLst>
        </pc:spChg>
      </pc:sldChg>
    </pc:docChg>
  </pc:docChgLst>
  <pc:docChgLst>
    <pc:chgData name="Ryan Daniels" userId="S::rkd43@cam.ac.uk::aaa4fbe9-f474-4140-b10b-5257398ac308" providerId="AD" clId="Web-{AAA6FF56-213F-D9BF-516C-B77A9F692F1B}"/>
    <pc:docChg chg="modSld">
      <pc:chgData name="Ryan Daniels" userId="S::rkd43@cam.ac.uk::aaa4fbe9-f474-4140-b10b-5257398ac308" providerId="AD" clId="Web-{AAA6FF56-213F-D9BF-516C-B77A9F692F1B}" dt="2025-07-30T16:06:42.849" v="41" actId="1076"/>
      <pc:docMkLst>
        <pc:docMk/>
      </pc:docMkLst>
      <pc:sldChg chg="addSp delSp modSp">
        <pc:chgData name="Ryan Daniels" userId="S::rkd43@cam.ac.uk::aaa4fbe9-f474-4140-b10b-5257398ac308" providerId="AD" clId="Web-{AAA6FF56-213F-D9BF-516C-B77A9F692F1B}" dt="2025-07-30T09:05:22.814" v="40"/>
        <pc:sldMkLst>
          <pc:docMk/>
          <pc:sldMk cId="109857222" sldId="256"/>
        </pc:sldMkLst>
      </pc:sldChg>
      <pc:sldChg chg="modSp">
        <pc:chgData name="Ryan Daniels" userId="S::rkd43@cam.ac.uk::aaa4fbe9-f474-4140-b10b-5257398ac308" providerId="AD" clId="Web-{AAA6FF56-213F-D9BF-516C-B77A9F692F1B}" dt="2025-07-30T16:06:42.849" v="41" actId="1076"/>
        <pc:sldMkLst>
          <pc:docMk/>
          <pc:sldMk cId="2798443818" sldId="280"/>
        </pc:sldMkLst>
      </pc:sldChg>
    </pc:docChg>
  </pc:docChgLst>
  <pc:docChgLst>
    <pc:chgData name="Ryan Daniels" userId="S::rkd43@cam.ac.uk::aaa4fbe9-f474-4140-b10b-5257398ac308" providerId="AD" clId="Web-{D808407A-0D85-A034-39A5-792357438FDD}"/>
    <pc:docChg chg="modSld">
      <pc:chgData name="Ryan Daniels" userId="S::rkd43@cam.ac.uk::aaa4fbe9-f474-4140-b10b-5257398ac308" providerId="AD" clId="Web-{D808407A-0D85-A034-39A5-792357438FDD}" dt="2025-09-13T13:34:43.316" v="14" actId="20577"/>
      <pc:docMkLst>
        <pc:docMk/>
      </pc:docMkLst>
      <pc:sldChg chg="modSp">
        <pc:chgData name="Ryan Daniels" userId="S::rkd43@cam.ac.uk::aaa4fbe9-f474-4140-b10b-5257398ac308" providerId="AD" clId="Web-{D808407A-0D85-A034-39A5-792357438FDD}" dt="2025-09-13T13:34:30.519" v="6" actId="20577"/>
        <pc:sldMkLst>
          <pc:docMk/>
          <pc:sldMk cId="2971152985" sldId="265"/>
        </pc:sldMkLst>
        <pc:spChg chg="mod">
          <ac:chgData name="Ryan Daniels" userId="S::rkd43@cam.ac.uk::aaa4fbe9-f474-4140-b10b-5257398ac308" providerId="AD" clId="Web-{D808407A-0D85-A034-39A5-792357438FDD}" dt="2025-09-13T13:34:30.519" v="6" actId="20577"/>
          <ac:spMkLst>
            <pc:docMk/>
            <pc:sldMk cId="2971152985" sldId="265"/>
            <ac:spMk id="3" creationId="{6E4F0A8E-7751-A87E-DB9B-3687CDD2AA6D}"/>
          </ac:spMkLst>
        </pc:spChg>
      </pc:sldChg>
      <pc:sldChg chg="modSp">
        <pc:chgData name="Ryan Daniels" userId="S::rkd43@cam.ac.uk::aaa4fbe9-f474-4140-b10b-5257398ac308" providerId="AD" clId="Web-{D808407A-0D85-A034-39A5-792357438FDD}" dt="2025-09-13T13:34:43.316" v="14" actId="20577"/>
        <pc:sldMkLst>
          <pc:docMk/>
          <pc:sldMk cId="3237338736" sldId="266"/>
        </pc:sldMkLst>
        <pc:spChg chg="mod">
          <ac:chgData name="Ryan Daniels" userId="S::rkd43@cam.ac.uk::aaa4fbe9-f474-4140-b10b-5257398ac308" providerId="AD" clId="Web-{D808407A-0D85-A034-39A5-792357438FDD}" dt="2025-09-13T13:34:43.316" v="14" actId="20577"/>
          <ac:spMkLst>
            <pc:docMk/>
            <pc:sldMk cId="3237338736" sldId="266"/>
            <ac:spMk id="3" creationId="{0085D8A2-3D84-A491-587D-93CCA5C6ED61}"/>
          </ac:spMkLst>
        </pc:spChg>
      </pc:sldChg>
    </pc:docChg>
  </pc:docChgLst>
</pc:chgInfo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129" y="0"/>
            <a:ext cx="4873871" cy="7395883"/>
          </a:xfrm>
          <a:prstGeom prst="rect">
            <a:avLst/>
          </a:prstGeom>
        </p:spPr>
      </p:pic>
      <p:sp>
        <p:nvSpPr>
          <p:cNvPr id="1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03659" y="373404"/>
            <a:ext cx="11176000" cy="63391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3200" b="1" baseline="0">
                <a:solidFill>
                  <a:srgbClr val="235EE2"/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03659" y="1071268"/>
            <a:ext cx="11176000" cy="0"/>
          </a:xfrm>
          <a:prstGeom prst="line">
            <a:avLst/>
          </a:prstGeom>
          <a:ln>
            <a:solidFill>
              <a:srgbClr val="1F5A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03659" y="1146008"/>
            <a:ext cx="11176000" cy="59942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2667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03659" y="1867010"/>
            <a:ext cx="11176000" cy="3994529"/>
          </a:xfrm>
          <a:prstGeom prst="rect">
            <a:avLst/>
          </a:prstGeom>
        </p:spPr>
        <p:txBody>
          <a:bodyPr vert="horz"/>
          <a:lstStyle>
            <a:lvl1pPr marL="380990" indent="-380990">
              <a:buClr>
                <a:srgbClr val="235EE2"/>
              </a:buClr>
              <a:buSzPct val="70000"/>
              <a:buFont typeface="Courier New"/>
              <a:buChar char="o"/>
              <a:defRPr sz="1867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buClr>
                <a:srgbClr val="235EE2"/>
              </a:buClr>
              <a:buSzPct val="70000"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/>
                <a:cs typeface="Helvetica Light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>
                <a:latin typeface="Avenir Book"/>
                <a:cs typeface="Avenir Book"/>
              </a:rPr>
              <a:t>Sub text</a:t>
            </a:r>
            <a:endParaRPr lang="en-US"/>
          </a:p>
          <a:p>
            <a:pPr lvl="0"/>
            <a:endParaRPr lang="en-US"/>
          </a:p>
        </p:txBody>
      </p:sp>
      <p:pic>
        <p:nvPicPr>
          <p:cNvPr id="10" name="Picture 9" descr="logo landscap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" y="6042840"/>
            <a:ext cx="1719725" cy="514429"/>
          </a:xfrm>
          <a:prstGeom prst="rect">
            <a:avLst/>
          </a:prstGeom>
        </p:spPr>
      </p:pic>
      <p:pic>
        <p:nvPicPr>
          <p:cNvPr id="12" name="Picture 11" descr="Schmidt 1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034" y="6042839"/>
            <a:ext cx="1162612" cy="51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11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13/09/2025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GB" dirty="0"/>
              <a:t>Tokenization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GB" dirty="0"/>
              <a:t>Back at the beginning</a:t>
            </a:r>
            <a:endParaRPr lang="en-US" dirty="0" err="1"/>
          </a:p>
        </p:txBody>
      </p:sp>
      <p:pic>
        <p:nvPicPr>
          <p:cNvPr id="24" name="Picture 23" descr="Generated image">
            <a:extLst>
              <a:ext uri="{FF2B5EF4-FFF2-40B4-BE49-F238E27FC236}">
                <a16:creationId xmlns:a16="http://schemas.microsoft.com/office/drawing/2014/main" id="{4E396994-1183-8EFC-B77B-FFB3085CE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2536" y="3467771"/>
            <a:ext cx="2018744" cy="3084347"/>
          </a:xfrm>
          <a:prstGeom prst="rect">
            <a:avLst/>
          </a:prstGeom>
        </p:spPr>
      </p:pic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666E5423-C6DB-43D0-96CF-089AF8382095}"/>
              </a:ext>
            </a:extLst>
          </p:cNvPr>
          <p:cNvSpPr/>
          <p:nvPr/>
        </p:nvSpPr>
        <p:spPr>
          <a:xfrm>
            <a:off x="7822493" y="6145388"/>
            <a:ext cx="221952" cy="237294"/>
          </a:xfrm>
          <a:custGeom>
            <a:avLst/>
            <a:gdLst>
              <a:gd name="connsiteX0" fmla="*/ 0 w 221952"/>
              <a:gd name="connsiteY0" fmla="*/ 118647 h 237294"/>
              <a:gd name="connsiteX1" fmla="*/ 110976 w 221952"/>
              <a:gd name="connsiteY1" fmla="*/ 0 h 237294"/>
              <a:gd name="connsiteX2" fmla="*/ 221952 w 221952"/>
              <a:gd name="connsiteY2" fmla="*/ 118647 h 237294"/>
              <a:gd name="connsiteX3" fmla="*/ 110976 w 221952"/>
              <a:gd name="connsiteY3" fmla="*/ 237294 h 237294"/>
              <a:gd name="connsiteX4" fmla="*/ 0 w 221952"/>
              <a:gd name="connsiteY4" fmla="*/ 118647 h 23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952" h="237294" fill="none" extrusionOk="0">
                <a:moveTo>
                  <a:pt x="0" y="118647"/>
                </a:moveTo>
                <a:cubicBezTo>
                  <a:pt x="-1073" y="51741"/>
                  <a:pt x="45286" y="-3941"/>
                  <a:pt x="110976" y="0"/>
                </a:cubicBezTo>
                <a:cubicBezTo>
                  <a:pt x="181556" y="-10600"/>
                  <a:pt x="228892" y="60792"/>
                  <a:pt x="221952" y="118647"/>
                </a:cubicBezTo>
                <a:cubicBezTo>
                  <a:pt x="210669" y="188861"/>
                  <a:pt x="176239" y="229372"/>
                  <a:pt x="110976" y="237294"/>
                </a:cubicBezTo>
                <a:cubicBezTo>
                  <a:pt x="55130" y="237772"/>
                  <a:pt x="-374" y="186746"/>
                  <a:pt x="0" y="118647"/>
                </a:cubicBezTo>
                <a:close/>
              </a:path>
              <a:path w="221952" h="237294" stroke="0" extrusionOk="0">
                <a:moveTo>
                  <a:pt x="0" y="118647"/>
                </a:moveTo>
                <a:cubicBezTo>
                  <a:pt x="-2353" y="45735"/>
                  <a:pt x="36539" y="1132"/>
                  <a:pt x="110976" y="0"/>
                </a:cubicBezTo>
                <a:cubicBezTo>
                  <a:pt x="171325" y="1311"/>
                  <a:pt x="220694" y="51798"/>
                  <a:pt x="221952" y="118647"/>
                </a:cubicBezTo>
                <a:cubicBezTo>
                  <a:pt x="226735" y="192259"/>
                  <a:pt x="180310" y="239462"/>
                  <a:pt x="110976" y="237294"/>
                </a:cubicBezTo>
                <a:cubicBezTo>
                  <a:pt x="47513" y="238802"/>
                  <a:pt x="-5168" y="179523"/>
                  <a:pt x="0" y="118647"/>
                </a:cubicBezTo>
                <a:close/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3499211612">
                  <a:prstGeom prst="flowChartConnecto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0</a:t>
            </a:r>
          </a:p>
        </p:txBody>
      </p:sp>
      <p:sp>
        <p:nvSpPr>
          <p:cNvPr id="29" name="TextBox 33">
            <a:extLst>
              <a:ext uri="{FF2B5EF4-FFF2-40B4-BE49-F238E27FC236}">
                <a16:creationId xmlns:a16="http://schemas.microsoft.com/office/drawing/2014/main" id="{E222AB3C-5B7F-6D58-8079-1A371AD7AB81}"/>
              </a:ext>
            </a:extLst>
          </p:cNvPr>
          <p:cNvSpPr txBox="1"/>
          <p:nvPr/>
        </p:nvSpPr>
        <p:spPr>
          <a:xfrm>
            <a:off x="10247849" y="4502621"/>
            <a:ext cx="1351719" cy="338554"/>
          </a:xfrm>
          <a:custGeom>
            <a:avLst/>
            <a:gdLst>
              <a:gd name="connsiteX0" fmla="*/ 0 w 1351719"/>
              <a:gd name="connsiteY0" fmla="*/ 0 h 338554"/>
              <a:gd name="connsiteX1" fmla="*/ 635308 w 1351719"/>
              <a:gd name="connsiteY1" fmla="*/ 0 h 338554"/>
              <a:gd name="connsiteX2" fmla="*/ 1351719 w 1351719"/>
              <a:gd name="connsiteY2" fmla="*/ 0 h 338554"/>
              <a:gd name="connsiteX3" fmla="*/ 1351719 w 1351719"/>
              <a:gd name="connsiteY3" fmla="*/ 338554 h 338554"/>
              <a:gd name="connsiteX4" fmla="*/ 648825 w 1351719"/>
              <a:gd name="connsiteY4" fmla="*/ 338554 h 338554"/>
              <a:gd name="connsiteX5" fmla="*/ 0 w 1351719"/>
              <a:gd name="connsiteY5" fmla="*/ 338554 h 338554"/>
              <a:gd name="connsiteX6" fmla="*/ 0 w 1351719"/>
              <a:gd name="connsiteY6" fmla="*/ 0 h 338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1719" h="338554" fill="none" extrusionOk="0">
                <a:moveTo>
                  <a:pt x="0" y="0"/>
                </a:moveTo>
                <a:cubicBezTo>
                  <a:pt x="143396" y="-25832"/>
                  <a:pt x="453550" y="4788"/>
                  <a:pt x="635308" y="0"/>
                </a:cubicBezTo>
                <a:cubicBezTo>
                  <a:pt x="817066" y="-4788"/>
                  <a:pt x="1056608" y="-35665"/>
                  <a:pt x="1351719" y="0"/>
                </a:cubicBezTo>
                <a:cubicBezTo>
                  <a:pt x="1354532" y="77488"/>
                  <a:pt x="1351383" y="251748"/>
                  <a:pt x="1351719" y="338554"/>
                </a:cubicBezTo>
                <a:cubicBezTo>
                  <a:pt x="1126928" y="310424"/>
                  <a:pt x="985852" y="342082"/>
                  <a:pt x="648825" y="338554"/>
                </a:cubicBezTo>
                <a:cubicBezTo>
                  <a:pt x="311798" y="335026"/>
                  <a:pt x="265888" y="356446"/>
                  <a:pt x="0" y="338554"/>
                </a:cubicBezTo>
                <a:cubicBezTo>
                  <a:pt x="-4482" y="202414"/>
                  <a:pt x="1032" y="167563"/>
                  <a:pt x="0" y="0"/>
                </a:cubicBezTo>
                <a:close/>
              </a:path>
              <a:path w="1351719" h="338554" stroke="0" extrusionOk="0">
                <a:moveTo>
                  <a:pt x="0" y="0"/>
                </a:moveTo>
                <a:cubicBezTo>
                  <a:pt x="159753" y="-29741"/>
                  <a:pt x="436147" y="14046"/>
                  <a:pt x="648825" y="0"/>
                </a:cubicBezTo>
                <a:cubicBezTo>
                  <a:pt x="861503" y="-14046"/>
                  <a:pt x="1171552" y="-28184"/>
                  <a:pt x="1351719" y="0"/>
                </a:cubicBezTo>
                <a:cubicBezTo>
                  <a:pt x="1366704" y="126099"/>
                  <a:pt x="1367511" y="215826"/>
                  <a:pt x="1351719" y="338554"/>
                </a:cubicBezTo>
                <a:cubicBezTo>
                  <a:pt x="1031547" y="314607"/>
                  <a:pt x="1003531" y="318399"/>
                  <a:pt x="662342" y="338554"/>
                </a:cubicBezTo>
                <a:cubicBezTo>
                  <a:pt x="321153" y="358709"/>
                  <a:pt x="164641" y="358300"/>
                  <a:pt x="0" y="338554"/>
                </a:cubicBezTo>
                <a:cubicBezTo>
                  <a:pt x="5968" y="234824"/>
                  <a:pt x="-14161" y="139561"/>
                  <a:pt x="0" y="0"/>
                </a:cubicBezTo>
                <a:close/>
              </a:path>
            </a:pathLst>
          </a:custGeom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28374106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Tokenization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BCC5FE95-2FF8-7809-29D7-EE6C05FB86AD}"/>
              </a:ext>
            </a:extLst>
          </p:cNvPr>
          <p:cNvSpPr txBox="1"/>
          <p:nvPr/>
        </p:nvSpPr>
        <p:spPr>
          <a:xfrm>
            <a:off x="10250570" y="3989047"/>
            <a:ext cx="1351720" cy="338554"/>
          </a:xfrm>
          <a:custGeom>
            <a:avLst/>
            <a:gdLst>
              <a:gd name="connsiteX0" fmla="*/ 0 w 1351720"/>
              <a:gd name="connsiteY0" fmla="*/ 0 h 338554"/>
              <a:gd name="connsiteX1" fmla="*/ 635308 w 1351720"/>
              <a:gd name="connsiteY1" fmla="*/ 0 h 338554"/>
              <a:gd name="connsiteX2" fmla="*/ 1351720 w 1351720"/>
              <a:gd name="connsiteY2" fmla="*/ 0 h 338554"/>
              <a:gd name="connsiteX3" fmla="*/ 1351720 w 1351720"/>
              <a:gd name="connsiteY3" fmla="*/ 338554 h 338554"/>
              <a:gd name="connsiteX4" fmla="*/ 648826 w 1351720"/>
              <a:gd name="connsiteY4" fmla="*/ 338554 h 338554"/>
              <a:gd name="connsiteX5" fmla="*/ 0 w 1351720"/>
              <a:gd name="connsiteY5" fmla="*/ 338554 h 338554"/>
              <a:gd name="connsiteX6" fmla="*/ 0 w 1351720"/>
              <a:gd name="connsiteY6" fmla="*/ 0 h 338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1720" h="338554" fill="none" extrusionOk="0">
                <a:moveTo>
                  <a:pt x="0" y="0"/>
                </a:moveTo>
                <a:cubicBezTo>
                  <a:pt x="143396" y="-25832"/>
                  <a:pt x="453550" y="4788"/>
                  <a:pt x="635308" y="0"/>
                </a:cubicBezTo>
                <a:cubicBezTo>
                  <a:pt x="817066" y="-4788"/>
                  <a:pt x="1054450" y="34900"/>
                  <a:pt x="1351720" y="0"/>
                </a:cubicBezTo>
                <a:cubicBezTo>
                  <a:pt x="1354533" y="77488"/>
                  <a:pt x="1351384" y="251748"/>
                  <a:pt x="1351720" y="338554"/>
                </a:cubicBezTo>
                <a:cubicBezTo>
                  <a:pt x="1126929" y="310424"/>
                  <a:pt x="985853" y="342082"/>
                  <a:pt x="648826" y="338554"/>
                </a:cubicBezTo>
                <a:cubicBezTo>
                  <a:pt x="311799" y="335026"/>
                  <a:pt x="271547" y="361133"/>
                  <a:pt x="0" y="338554"/>
                </a:cubicBezTo>
                <a:cubicBezTo>
                  <a:pt x="-4482" y="202414"/>
                  <a:pt x="1032" y="167563"/>
                  <a:pt x="0" y="0"/>
                </a:cubicBezTo>
                <a:close/>
              </a:path>
              <a:path w="1351720" h="338554" stroke="0" extrusionOk="0">
                <a:moveTo>
                  <a:pt x="0" y="0"/>
                </a:moveTo>
                <a:cubicBezTo>
                  <a:pt x="159052" y="28615"/>
                  <a:pt x="432890" y="8531"/>
                  <a:pt x="648826" y="0"/>
                </a:cubicBezTo>
                <a:cubicBezTo>
                  <a:pt x="864762" y="-8531"/>
                  <a:pt x="1171553" y="-28184"/>
                  <a:pt x="1351720" y="0"/>
                </a:cubicBezTo>
                <a:cubicBezTo>
                  <a:pt x="1366705" y="126099"/>
                  <a:pt x="1367512" y="215826"/>
                  <a:pt x="1351720" y="338554"/>
                </a:cubicBezTo>
                <a:cubicBezTo>
                  <a:pt x="1031548" y="314607"/>
                  <a:pt x="1003532" y="318399"/>
                  <a:pt x="662343" y="338554"/>
                </a:cubicBezTo>
                <a:cubicBezTo>
                  <a:pt x="321154" y="358709"/>
                  <a:pt x="166031" y="362599"/>
                  <a:pt x="0" y="338554"/>
                </a:cubicBezTo>
                <a:cubicBezTo>
                  <a:pt x="5968" y="234824"/>
                  <a:pt x="-14161" y="139561"/>
                  <a:pt x="0" y="0"/>
                </a:cubicBezTo>
                <a:close/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28374106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Hardware</a:t>
            </a:r>
          </a:p>
        </p:txBody>
      </p:sp>
      <p:sp>
        <p:nvSpPr>
          <p:cNvPr id="34" name="Flowchart: Connector 33">
            <a:extLst>
              <a:ext uri="{FF2B5EF4-FFF2-40B4-BE49-F238E27FC236}">
                <a16:creationId xmlns:a16="http://schemas.microsoft.com/office/drawing/2014/main" id="{3B67FE26-BA0B-EB7C-E6DF-06FE55609F80}"/>
              </a:ext>
            </a:extLst>
          </p:cNvPr>
          <p:cNvSpPr/>
          <p:nvPr/>
        </p:nvSpPr>
        <p:spPr>
          <a:xfrm>
            <a:off x="7935003" y="4350341"/>
            <a:ext cx="221952" cy="237294"/>
          </a:xfrm>
          <a:custGeom>
            <a:avLst/>
            <a:gdLst>
              <a:gd name="connsiteX0" fmla="*/ 0 w 221952"/>
              <a:gd name="connsiteY0" fmla="*/ 118647 h 237294"/>
              <a:gd name="connsiteX1" fmla="*/ 110976 w 221952"/>
              <a:gd name="connsiteY1" fmla="*/ 0 h 237294"/>
              <a:gd name="connsiteX2" fmla="*/ 221952 w 221952"/>
              <a:gd name="connsiteY2" fmla="*/ 118647 h 237294"/>
              <a:gd name="connsiteX3" fmla="*/ 110976 w 221952"/>
              <a:gd name="connsiteY3" fmla="*/ 237294 h 237294"/>
              <a:gd name="connsiteX4" fmla="*/ 0 w 221952"/>
              <a:gd name="connsiteY4" fmla="*/ 118647 h 23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952" h="237294" fill="none" extrusionOk="0">
                <a:moveTo>
                  <a:pt x="0" y="118647"/>
                </a:moveTo>
                <a:cubicBezTo>
                  <a:pt x="-1073" y="51741"/>
                  <a:pt x="45286" y="-3941"/>
                  <a:pt x="110976" y="0"/>
                </a:cubicBezTo>
                <a:cubicBezTo>
                  <a:pt x="181556" y="-10600"/>
                  <a:pt x="228892" y="60792"/>
                  <a:pt x="221952" y="118647"/>
                </a:cubicBezTo>
                <a:cubicBezTo>
                  <a:pt x="210669" y="188861"/>
                  <a:pt x="176239" y="229372"/>
                  <a:pt x="110976" y="237294"/>
                </a:cubicBezTo>
                <a:cubicBezTo>
                  <a:pt x="55130" y="237772"/>
                  <a:pt x="-374" y="186746"/>
                  <a:pt x="0" y="118647"/>
                </a:cubicBezTo>
                <a:close/>
              </a:path>
              <a:path w="221952" h="237294" stroke="0" extrusionOk="0">
                <a:moveTo>
                  <a:pt x="0" y="118647"/>
                </a:moveTo>
                <a:cubicBezTo>
                  <a:pt x="-2353" y="45735"/>
                  <a:pt x="36539" y="1132"/>
                  <a:pt x="110976" y="0"/>
                </a:cubicBezTo>
                <a:cubicBezTo>
                  <a:pt x="171325" y="1311"/>
                  <a:pt x="220694" y="51798"/>
                  <a:pt x="221952" y="118647"/>
                </a:cubicBezTo>
                <a:cubicBezTo>
                  <a:pt x="226735" y="192259"/>
                  <a:pt x="180310" y="239462"/>
                  <a:pt x="110976" y="237294"/>
                </a:cubicBezTo>
                <a:cubicBezTo>
                  <a:pt x="47513" y="238802"/>
                  <a:pt x="-5168" y="179523"/>
                  <a:pt x="0" y="118647"/>
                </a:cubicBezTo>
                <a:close/>
              </a:path>
            </a:pathLst>
          </a:custGeom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499211612">
                  <a:prstGeom prst="flowChartConnecto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1</a:t>
            </a: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A23D6165-3F28-EF25-0D10-05FC78F18519}"/>
              </a:ext>
            </a:extLst>
          </p:cNvPr>
          <p:cNvSpPr/>
          <p:nvPr/>
        </p:nvSpPr>
        <p:spPr>
          <a:xfrm>
            <a:off x="9878359" y="4028152"/>
            <a:ext cx="221952" cy="237294"/>
          </a:xfrm>
          <a:custGeom>
            <a:avLst/>
            <a:gdLst>
              <a:gd name="connsiteX0" fmla="*/ 0 w 221952"/>
              <a:gd name="connsiteY0" fmla="*/ 118647 h 237294"/>
              <a:gd name="connsiteX1" fmla="*/ 110976 w 221952"/>
              <a:gd name="connsiteY1" fmla="*/ 0 h 237294"/>
              <a:gd name="connsiteX2" fmla="*/ 221952 w 221952"/>
              <a:gd name="connsiteY2" fmla="*/ 118647 h 237294"/>
              <a:gd name="connsiteX3" fmla="*/ 110976 w 221952"/>
              <a:gd name="connsiteY3" fmla="*/ 237294 h 237294"/>
              <a:gd name="connsiteX4" fmla="*/ 0 w 221952"/>
              <a:gd name="connsiteY4" fmla="*/ 118647 h 23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952" h="237294" fill="none" extrusionOk="0">
                <a:moveTo>
                  <a:pt x="0" y="118647"/>
                </a:moveTo>
                <a:cubicBezTo>
                  <a:pt x="-1073" y="51741"/>
                  <a:pt x="45286" y="-3941"/>
                  <a:pt x="110976" y="0"/>
                </a:cubicBezTo>
                <a:cubicBezTo>
                  <a:pt x="181556" y="-10600"/>
                  <a:pt x="228892" y="60792"/>
                  <a:pt x="221952" y="118647"/>
                </a:cubicBezTo>
                <a:cubicBezTo>
                  <a:pt x="210669" y="188861"/>
                  <a:pt x="176239" y="229372"/>
                  <a:pt x="110976" y="237294"/>
                </a:cubicBezTo>
                <a:cubicBezTo>
                  <a:pt x="55130" y="237772"/>
                  <a:pt x="-374" y="186746"/>
                  <a:pt x="0" y="118647"/>
                </a:cubicBezTo>
                <a:close/>
              </a:path>
              <a:path w="221952" h="237294" stroke="0" extrusionOk="0">
                <a:moveTo>
                  <a:pt x="0" y="118647"/>
                </a:moveTo>
                <a:cubicBezTo>
                  <a:pt x="-2353" y="45735"/>
                  <a:pt x="36539" y="1132"/>
                  <a:pt x="110976" y="0"/>
                </a:cubicBezTo>
                <a:cubicBezTo>
                  <a:pt x="171325" y="1311"/>
                  <a:pt x="220694" y="51798"/>
                  <a:pt x="221952" y="118647"/>
                </a:cubicBezTo>
                <a:cubicBezTo>
                  <a:pt x="226735" y="192259"/>
                  <a:pt x="180310" y="239462"/>
                  <a:pt x="110976" y="237294"/>
                </a:cubicBezTo>
                <a:cubicBezTo>
                  <a:pt x="47513" y="238802"/>
                  <a:pt x="-5168" y="179523"/>
                  <a:pt x="0" y="118647"/>
                </a:cubicBezTo>
                <a:close/>
              </a:path>
            </a:pathLst>
          </a:custGeom>
          <a:ln w="28575">
            <a:extLst>
              <a:ext uri="{C807C97D-BFC1-408E-A445-0C87EB9F89A2}">
                <ask:lineSketchStyleProps xmlns:ask="http://schemas.microsoft.com/office/drawing/2018/sketchyshapes" sd="3499211612">
                  <a:prstGeom prst="flowChartConnecto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0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071CFCA2-49B3-8FF2-8AFB-2051C9ABDC0B}"/>
              </a:ext>
            </a:extLst>
          </p:cNvPr>
          <p:cNvSpPr/>
          <p:nvPr/>
        </p:nvSpPr>
        <p:spPr>
          <a:xfrm>
            <a:off x="9878358" y="4554904"/>
            <a:ext cx="221952" cy="237294"/>
          </a:xfrm>
          <a:custGeom>
            <a:avLst/>
            <a:gdLst>
              <a:gd name="connsiteX0" fmla="*/ 0 w 221952"/>
              <a:gd name="connsiteY0" fmla="*/ 118647 h 237294"/>
              <a:gd name="connsiteX1" fmla="*/ 110976 w 221952"/>
              <a:gd name="connsiteY1" fmla="*/ 0 h 237294"/>
              <a:gd name="connsiteX2" fmla="*/ 221952 w 221952"/>
              <a:gd name="connsiteY2" fmla="*/ 118647 h 237294"/>
              <a:gd name="connsiteX3" fmla="*/ 110976 w 221952"/>
              <a:gd name="connsiteY3" fmla="*/ 237294 h 237294"/>
              <a:gd name="connsiteX4" fmla="*/ 0 w 221952"/>
              <a:gd name="connsiteY4" fmla="*/ 118647 h 23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952" h="237294" fill="none" extrusionOk="0">
                <a:moveTo>
                  <a:pt x="0" y="118647"/>
                </a:moveTo>
                <a:cubicBezTo>
                  <a:pt x="-1073" y="51741"/>
                  <a:pt x="45286" y="-3941"/>
                  <a:pt x="110976" y="0"/>
                </a:cubicBezTo>
                <a:cubicBezTo>
                  <a:pt x="181556" y="-10600"/>
                  <a:pt x="228892" y="60792"/>
                  <a:pt x="221952" y="118647"/>
                </a:cubicBezTo>
                <a:cubicBezTo>
                  <a:pt x="210669" y="188861"/>
                  <a:pt x="176239" y="229372"/>
                  <a:pt x="110976" y="237294"/>
                </a:cubicBezTo>
                <a:cubicBezTo>
                  <a:pt x="55130" y="237772"/>
                  <a:pt x="-374" y="186746"/>
                  <a:pt x="0" y="118647"/>
                </a:cubicBezTo>
                <a:close/>
              </a:path>
              <a:path w="221952" h="237294" stroke="0" extrusionOk="0">
                <a:moveTo>
                  <a:pt x="0" y="118647"/>
                </a:moveTo>
                <a:cubicBezTo>
                  <a:pt x="-2353" y="45735"/>
                  <a:pt x="36539" y="1132"/>
                  <a:pt x="110976" y="0"/>
                </a:cubicBezTo>
                <a:cubicBezTo>
                  <a:pt x="171325" y="1311"/>
                  <a:pt x="220694" y="51798"/>
                  <a:pt x="221952" y="118647"/>
                </a:cubicBezTo>
                <a:cubicBezTo>
                  <a:pt x="226735" y="192259"/>
                  <a:pt x="180310" y="239462"/>
                  <a:pt x="110976" y="237294"/>
                </a:cubicBezTo>
                <a:cubicBezTo>
                  <a:pt x="47513" y="238802"/>
                  <a:pt x="-5168" y="179523"/>
                  <a:pt x="0" y="118647"/>
                </a:cubicBezTo>
                <a:close/>
              </a:path>
            </a:pathLst>
          </a:custGeom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499211612">
                  <a:prstGeom prst="flowChartConnecto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182C-042E-7B57-1FBF-E1E5D277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Tokenization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695E-F2F7-36A4-BFC4-A39B78FB5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b="1" err="1"/>
              <a:t>Subword</a:t>
            </a:r>
            <a:r>
              <a:rPr lang="en-GB" b="1" dirty="0"/>
              <a:t> tokenization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BPE recursively merges frequently occurring pairs of consecutive bytes within a corpus of text.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Although technically it acts on bytes, but we will start with characters...</a:t>
            </a:r>
          </a:p>
        </p:txBody>
      </p:sp>
    </p:spTree>
    <p:extLst>
      <p:ext uri="{BB962C8B-B14F-4D97-AF65-F5344CB8AC3E}">
        <p14:creationId xmlns:p14="http://schemas.microsoft.com/office/powerpoint/2010/main" val="1102774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6ECB-F38C-A9A0-DF04-04D512189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 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0DDC7-33C5-C8BB-693D-3CDAB68A7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text = </a:t>
            </a:r>
            <a:r>
              <a:rPr lang="en-GB" sz="1800" dirty="0">
                <a:solidFill>
                  <a:srgbClr val="7030A0"/>
                </a:solidFill>
                <a:latin typeface="Source Code Pro"/>
                <a:ea typeface="Source Code Pro"/>
              </a:rPr>
              <a:t>"the cat sat on the mat"</a:t>
            </a:r>
            <a:endParaRPr lang="en-US" sz="1800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tokens = </a:t>
            </a: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list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(text)</a:t>
            </a:r>
            <a:endParaRPr lang="en-US" sz="180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endParaRPr lang="en-GB" sz="18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print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(tokens)</a:t>
            </a:r>
            <a:endParaRPr lang="en-US" sz="180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# ['t', 'h', 'e', ' ', 'c', 'a', 't', ' ', 's', 'a', 't', ' ', 'o', 'n',' ', 't', 'h', 'e', ' ', 'm', 'a', 't']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vocab = </a:t>
            </a: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set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(tokens)</a:t>
            </a:r>
          </a:p>
          <a:p>
            <a:pPr marL="0" indent="0">
              <a:buNone/>
            </a:pPr>
            <a:endParaRPr lang="en-GB" sz="18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print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(vocab)</a:t>
            </a:r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# ('h', 'n', 'm', 'o', 't', 'e', 'a', 's', 'c', ' ')</a:t>
            </a:r>
            <a:endParaRPr lang="en-GB" dirty="0">
              <a:solidFill>
                <a:schemeClr val="bg2">
                  <a:lumMod val="4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996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03AB4-C347-3815-10F1-290529410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2DB49-D272-B76A-BDC4-55DAE48E8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We then look at pairs of characters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['t', 'h', 'e', ' ', 'c', 'a', 't', ' ', 's', 'a', 't', ' ', 'o', 'n',' ', 't', 'h', 'e', ' ', 'm', 'a', 't']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'at'</a:t>
            </a:r>
            <a:r>
              <a:rPr lang="en-GB" dirty="0">
                <a:latin typeface="Aptos"/>
                <a:ea typeface="Source Code Pro"/>
              </a:rPr>
              <a:t> occurs 3 times in this sequence.</a:t>
            </a:r>
          </a:p>
          <a:p>
            <a:pPr marL="0" indent="0">
              <a:buNone/>
            </a:pPr>
            <a:endParaRPr lang="en-GB" dirty="0"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</a:t>
            </a:r>
            <a:r>
              <a:rPr lang="en-GB" dirty="0" err="1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th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</a:t>
            </a:r>
            <a:r>
              <a:rPr lang="en-GB" dirty="0">
                <a:latin typeface="Aptos"/>
                <a:ea typeface="Source Code Pro"/>
              </a:rPr>
              <a:t> and 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'he'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Aptos"/>
                <a:ea typeface="Source Code Pro"/>
              </a:rPr>
              <a:t> </a:t>
            </a:r>
            <a:r>
              <a:rPr lang="en-GB" dirty="0">
                <a:solidFill>
                  <a:srgbClr val="000000"/>
                </a:solidFill>
                <a:latin typeface="Aptos"/>
                <a:ea typeface="Source Code Pro"/>
              </a:rPr>
              <a:t>occur</a:t>
            </a:r>
            <a:r>
              <a:rPr lang="en-GB" dirty="0">
                <a:latin typeface="Aptos"/>
                <a:ea typeface="Source Code Pro"/>
              </a:rPr>
              <a:t> twice, as do 'e ' and 't '</a:t>
            </a:r>
          </a:p>
          <a:p>
            <a:pPr marL="0" indent="0">
              <a:buNone/>
            </a:pPr>
            <a:endParaRPr lang="en-GB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Everything else occurs once.</a:t>
            </a:r>
            <a:endParaRPr lang="en-GB" dirty="0"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4022035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CC5F5-EC3B-9DC0-5DE8-FA817E0E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5FBAD-CE41-9209-F06C-1719DF2AE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build up a frequency map:</a:t>
            </a:r>
          </a:p>
          <a:p>
            <a:pPr marL="0" indent="0">
              <a:buNone/>
            </a:pPr>
            <a:endParaRPr lang="en-GB" dirty="0"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{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 : 3,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dirty="0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 : 2,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'he'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 : 2,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'ca'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 : 1, ...}</a:t>
            </a:r>
          </a:p>
          <a:p>
            <a:pPr marL="0" indent="0">
              <a:buNone/>
            </a:pPr>
            <a:endParaRPr lang="en-GB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And add the most frequent pairs to the vocab:</a:t>
            </a:r>
          </a:p>
          <a:p>
            <a:pPr marL="0" indent="0">
              <a:buNone/>
            </a:pPr>
            <a:endParaRPr lang="en-GB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vocab = [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'h'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'n'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'm'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'o'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's'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'c'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 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]</a:t>
            </a:r>
            <a:endParaRPr lang="en-GB" sz="2000" dirty="0">
              <a:solidFill>
                <a:schemeClr val="bg2">
                  <a:lumMod val="4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04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27D75-A0A9-D13F-B276-1F68CE89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47823-1AAD-80CC-96B9-D18CC853C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But importantly, we have learnt a </a:t>
            </a:r>
            <a:r>
              <a:rPr lang="en-GB" b="1" i="1" dirty="0"/>
              <a:t>merge rule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658D98-69E9-9C4E-CDEA-CC591C3BD197}"/>
              </a:ext>
            </a:extLst>
          </p:cNvPr>
          <p:cNvSpPr/>
          <p:nvPr/>
        </p:nvSpPr>
        <p:spPr>
          <a:xfrm>
            <a:off x="4937092" y="3090223"/>
            <a:ext cx="2313460" cy="678170"/>
          </a:xfrm>
          <a:custGeom>
            <a:avLst/>
            <a:gdLst>
              <a:gd name="connsiteX0" fmla="*/ 0 w 2313460"/>
              <a:gd name="connsiteY0" fmla="*/ 113031 h 678170"/>
              <a:gd name="connsiteX1" fmla="*/ 113031 w 2313460"/>
              <a:gd name="connsiteY1" fmla="*/ 0 h 678170"/>
              <a:gd name="connsiteX2" fmla="*/ 614007 w 2313460"/>
              <a:gd name="connsiteY2" fmla="*/ 0 h 678170"/>
              <a:gd name="connsiteX3" fmla="*/ 1135856 w 2313460"/>
              <a:gd name="connsiteY3" fmla="*/ 0 h 678170"/>
              <a:gd name="connsiteX4" fmla="*/ 1636832 w 2313460"/>
              <a:gd name="connsiteY4" fmla="*/ 0 h 678170"/>
              <a:gd name="connsiteX5" fmla="*/ 2200429 w 2313460"/>
              <a:gd name="connsiteY5" fmla="*/ 0 h 678170"/>
              <a:gd name="connsiteX6" fmla="*/ 2313460 w 2313460"/>
              <a:gd name="connsiteY6" fmla="*/ 113031 h 678170"/>
              <a:gd name="connsiteX7" fmla="*/ 2313460 w 2313460"/>
              <a:gd name="connsiteY7" fmla="*/ 565139 h 678170"/>
              <a:gd name="connsiteX8" fmla="*/ 2200429 w 2313460"/>
              <a:gd name="connsiteY8" fmla="*/ 678170 h 678170"/>
              <a:gd name="connsiteX9" fmla="*/ 1678580 w 2313460"/>
              <a:gd name="connsiteY9" fmla="*/ 678170 h 678170"/>
              <a:gd name="connsiteX10" fmla="*/ 1219352 w 2313460"/>
              <a:gd name="connsiteY10" fmla="*/ 678170 h 678170"/>
              <a:gd name="connsiteX11" fmla="*/ 760124 w 2313460"/>
              <a:gd name="connsiteY11" fmla="*/ 678170 h 678170"/>
              <a:gd name="connsiteX12" fmla="*/ 113031 w 2313460"/>
              <a:gd name="connsiteY12" fmla="*/ 678170 h 678170"/>
              <a:gd name="connsiteX13" fmla="*/ 0 w 2313460"/>
              <a:gd name="connsiteY13" fmla="*/ 565139 h 678170"/>
              <a:gd name="connsiteX14" fmla="*/ 0 w 2313460"/>
              <a:gd name="connsiteY14" fmla="*/ 113031 h 678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13460" h="678170" fill="none" extrusionOk="0">
                <a:moveTo>
                  <a:pt x="0" y="113031"/>
                </a:moveTo>
                <a:cubicBezTo>
                  <a:pt x="-13861" y="40159"/>
                  <a:pt x="50533" y="16255"/>
                  <a:pt x="113031" y="0"/>
                </a:cubicBezTo>
                <a:cubicBezTo>
                  <a:pt x="336079" y="-16657"/>
                  <a:pt x="385368" y="8199"/>
                  <a:pt x="614007" y="0"/>
                </a:cubicBezTo>
                <a:cubicBezTo>
                  <a:pt x="842646" y="-8199"/>
                  <a:pt x="879026" y="17716"/>
                  <a:pt x="1135856" y="0"/>
                </a:cubicBezTo>
                <a:cubicBezTo>
                  <a:pt x="1392686" y="-17716"/>
                  <a:pt x="1512761" y="59957"/>
                  <a:pt x="1636832" y="0"/>
                </a:cubicBezTo>
                <a:cubicBezTo>
                  <a:pt x="1760903" y="-59957"/>
                  <a:pt x="2047738" y="28727"/>
                  <a:pt x="2200429" y="0"/>
                </a:cubicBezTo>
                <a:cubicBezTo>
                  <a:pt x="2270961" y="764"/>
                  <a:pt x="2310683" y="50153"/>
                  <a:pt x="2313460" y="113031"/>
                </a:cubicBezTo>
                <a:cubicBezTo>
                  <a:pt x="2355330" y="204755"/>
                  <a:pt x="2279312" y="444717"/>
                  <a:pt x="2313460" y="565139"/>
                </a:cubicBezTo>
                <a:cubicBezTo>
                  <a:pt x="2306362" y="631149"/>
                  <a:pt x="2260805" y="683066"/>
                  <a:pt x="2200429" y="678170"/>
                </a:cubicBezTo>
                <a:cubicBezTo>
                  <a:pt x="2073764" y="696972"/>
                  <a:pt x="1842749" y="674770"/>
                  <a:pt x="1678580" y="678170"/>
                </a:cubicBezTo>
                <a:cubicBezTo>
                  <a:pt x="1514411" y="681570"/>
                  <a:pt x="1342387" y="630820"/>
                  <a:pt x="1219352" y="678170"/>
                </a:cubicBezTo>
                <a:cubicBezTo>
                  <a:pt x="1096317" y="725520"/>
                  <a:pt x="950290" y="629514"/>
                  <a:pt x="760124" y="678170"/>
                </a:cubicBezTo>
                <a:cubicBezTo>
                  <a:pt x="569958" y="726826"/>
                  <a:pt x="430833" y="659030"/>
                  <a:pt x="113031" y="678170"/>
                </a:cubicBezTo>
                <a:cubicBezTo>
                  <a:pt x="62162" y="689557"/>
                  <a:pt x="3188" y="621968"/>
                  <a:pt x="0" y="565139"/>
                </a:cubicBezTo>
                <a:cubicBezTo>
                  <a:pt x="-6482" y="364297"/>
                  <a:pt x="14663" y="290987"/>
                  <a:pt x="0" y="113031"/>
                </a:cubicBezTo>
                <a:close/>
              </a:path>
              <a:path w="2313460" h="678170" stroke="0" extrusionOk="0">
                <a:moveTo>
                  <a:pt x="0" y="113031"/>
                </a:moveTo>
                <a:cubicBezTo>
                  <a:pt x="-5052" y="34748"/>
                  <a:pt x="45542" y="436"/>
                  <a:pt x="113031" y="0"/>
                </a:cubicBezTo>
                <a:cubicBezTo>
                  <a:pt x="226306" y="-49943"/>
                  <a:pt x="414066" y="30386"/>
                  <a:pt x="676628" y="0"/>
                </a:cubicBezTo>
                <a:cubicBezTo>
                  <a:pt x="939190" y="-30386"/>
                  <a:pt x="984361" y="25521"/>
                  <a:pt x="1219352" y="0"/>
                </a:cubicBezTo>
                <a:cubicBezTo>
                  <a:pt x="1454343" y="-25521"/>
                  <a:pt x="1554324" y="44792"/>
                  <a:pt x="1678580" y="0"/>
                </a:cubicBezTo>
                <a:cubicBezTo>
                  <a:pt x="1802836" y="-44792"/>
                  <a:pt x="1940465" y="15634"/>
                  <a:pt x="2200429" y="0"/>
                </a:cubicBezTo>
                <a:cubicBezTo>
                  <a:pt x="2255305" y="-6762"/>
                  <a:pt x="2323553" y="39090"/>
                  <a:pt x="2313460" y="113031"/>
                </a:cubicBezTo>
                <a:cubicBezTo>
                  <a:pt x="2333493" y="307167"/>
                  <a:pt x="2284206" y="453215"/>
                  <a:pt x="2313460" y="565139"/>
                </a:cubicBezTo>
                <a:cubicBezTo>
                  <a:pt x="2322995" y="617151"/>
                  <a:pt x="2252485" y="671034"/>
                  <a:pt x="2200429" y="678170"/>
                </a:cubicBezTo>
                <a:cubicBezTo>
                  <a:pt x="1961562" y="726514"/>
                  <a:pt x="1822684" y="642842"/>
                  <a:pt x="1720327" y="678170"/>
                </a:cubicBezTo>
                <a:cubicBezTo>
                  <a:pt x="1617970" y="713498"/>
                  <a:pt x="1409214" y="662180"/>
                  <a:pt x="1261100" y="678170"/>
                </a:cubicBezTo>
                <a:cubicBezTo>
                  <a:pt x="1112986" y="694160"/>
                  <a:pt x="844712" y="630056"/>
                  <a:pt x="718376" y="678170"/>
                </a:cubicBezTo>
                <a:cubicBezTo>
                  <a:pt x="592040" y="726284"/>
                  <a:pt x="390920" y="609614"/>
                  <a:pt x="113031" y="678170"/>
                </a:cubicBezTo>
                <a:cubicBezTo>
                  <a:pt x="53407" y="685268"/>
                  <a:pt x="1183" y="630103"/>
                  <a:pt x="0" y="565139"/>
                </a:cubicBezTo>
                <a:cubicBezTo>
                  <a:pt x="-27589" y="434776"/>
                  <a:pt x="53689" y="293622"/>
                  <a:pt x="0" y="113031"/>
                </a:cubicBezTo>
                <a:close/>
              </a:path>
            </a:pathLst>
          </a:custGeom>
          <a:solidFill>
            <a:srgbClr val="ED7D31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'a' + 't'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'at'</a:t>
            </a:r>
          </a:p>
        </p:txBody>
      </p:sp>
    </p:spTree>
    <p:extLst>
      <p:ext uri="{BB962C8B-B14F-4D97-AF65-F5344CB8AC3E}">
        <p14:creationId xmlns:p14="http://schemas.microsoft.com/office/powerpoint/2010/main" val="679375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0D11-4EAA-A37C-E0EC-521F6F09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A1635-DD4F-2EA3-6280-68FE2DEF4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merge the most frequent pairs,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['t', 'h', 'e', ' ', 'c', 'at', ' ', 's', 'at', ' ', 'o', 'n',' ','t', 'h', 'e', ' ', 'm', 'at']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so that 'a' and 't' have now been combined into 'at'</a:t>
            </a:r>
          </a:p>
          <a:p>
            <a:pPr marL="0" indent="0">
              <a:buNone/>
            </a:pPr>
            <a:endParaRPr lang="en-GB" dirty="0"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We now apply the same process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{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sz="2000" err="1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th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'he'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'at 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'e 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'cat'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'sat'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'mat'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b="1" dirty="0">
                <a:solidFill>
                  <a:srgbClr val="AA22FF"/>
                </a:solidFill>
                <a:latin typeface="Source Code Pro"/>
                <a:ea typeface="Source Code Pro"/>
                <a:cs typeface="Segoe UI"/>
              </a:rPr>
              <a:t>...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</a:t>
            </a:r>
            <a:r>
              <a:rPr lang="en-GB" sz="2000" dirty="0">
                <a:solidFill>
                  <a:srgbClr val="000000"/>
                </a:solidFill>
                <a:latin typeface="Source Code Pro"/>
                <a:ea typeface="Source Code Pro"/>
                <a:cs typeface="Segoe UI"/>
              </a:rPr>
              <a:t>etc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. }</a:t>
            </a:r>
            <a:endParaRPr lang="en-US" sz="2000">
              <a:solidFill>
                <a:srgbClr val="000000"/>
              </a:solidFill>
              <a:latin typeface="Source Code Pro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759516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B5CC7-0BED-67FB-4D61-1ADD1EBD27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0C6ED-F86C-D5CE-82F5-651B9AB3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09DC1-317D-225F-71A9-DB3396C10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ea typeface="Source Code Pro"/>
              </a:rPr>
              <a:t>We </a:t>
            </a:r>
            <a:r>
              <a:rPr lang="en-GB" dirty="0">
                <a:latin typeface="Aptos"/>
                <a:ea typeface="Source Code Pro"/>
              </a:rPr>
              <a:t>have a tie: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{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sz="2000" dirty="0" err="1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th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'he'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'at 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2,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'cat'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'sat'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'mat'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sz="2000" dirty="0">
                <a:solidFill>
                  <a:srgbClr val="008800"/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sz="2000" b="1" dirty="0">
                <a:solidFill>
                  <a:srgbClr val="AA22FF"/>
                </a:solidFill>
                <a:latin typeface="Source Code Pro"/>
                <a:ea typeface="Source Code Pro"/>
                <a:cs typeface="Segoe UI"/>
              </a:rPr>
              <a:t>...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 </a:t>
            </a:r>
            <a:r>
              <a:rPr lang="en-GB" sz="2000" dirty="0">
                <a:solidFill>
                  <a:srgbClr val="000000"/>
                </a:solidFill>
                <a:latin typeface="Source Code Pro"/>
                <a:ea typeface="Source Code Pro"/>
                <a:cs typeface="Segoe UI"/>
              </a:rPr>
              <a:t>etc</a:t>
            </a:r>
            <a:r>
              <a:rPr lang="en-GB" sz="2000" dirty="0">
                <a:solidFill>
                  <a:srgbClr val="404040"/>
                </a:solidFill>
                <a:latin typeface="Source Code Pro"/>
                <a:ea typeface="Source Code Pro"/>
                <a:cs typeface="Segoe UI"/>
              </a:rPr>
              <a:t>. }</a:t>
            </a:r>
            <a:endParaRPr lang="en-US" sz="2000">
              <a:solidFill>
                <a:srgbClr val="000000"/>
              </a:solidFill>
              <a:latin typeface="Source Code Pro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Aptos"/>
                <a:ea typeface="Source Code Pro"/>
                <a:cs typeface="Segoe UI"/>
              </a:rPr>
              <a:t>We can break the tie in a number of ways, but one method is to pick the first occurrence.</a:t>
            </a: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927440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B795-509B-E6A4-FAB9-3E866C81F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D5472-6CC3-751E-E9BB-7581335F0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add 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dirty="0">
                <a:solidFill>
                  <a:srgbClr val="7030A0"/>
                </a:solidFill>
                <a:latin typeface="Aptos"/>
                <a:ea typeface="Source Code Pro"/>
              </a:rPr>
              <a:t> </a:t>
            </a:r>
            <a:r>
              <a:rPr lang="en-GB" dirty="0"/>
              <a:t>to the vocabulary:</a:t>
            </a:r>
            <a:endParaRPr lang="en-US" dirty="0"/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vocab = [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'h'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'n'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'm'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'o'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's'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'c'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 '</a:t>
            </a:r>
            <a:r>
              <a:rPr lang="en-GB" sz="2000" dirty="0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]</a:t>
            </a: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And learn another merge rule:</a:t>
            </a: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E403F20-6C81-038C-3CA2-F80B2F26FFEA}"/>
              </a:ext>
            </a:extLst>
          </p:cNvPr>
          <p:cNvSpPr/>
          <p:nvPr/>
        </p:nvSpPr>
        <p:spPr>
          <a:xfrm>
            <a:off x="4805524" y="4537474"/>
            <a:ext cx="2576596" cy="678170"/>
          </a:xfrm>
          <a:custGeom>
            <a:avLst/>
            <a:gdLst>
              <a:gd name="connsiteX0" fmla="*/ 0 w 2576596"/>
              <a:gd name="connsiteY0" fmla="*/ 113031 h 678170"/>
              <a:gd name="connsiteX1" fmla="*/ 113031 w 2576596"/>
              <a:gd name="connsiteY1" fmla="*/ 0 h 678170"/>
              <a:gd name="connsiteX2" fmla="*/ 677159 w 2576596"/>
              <a:gd name="connsiteY2" fmla="*/ 0 h 678170"/>
              <a:gd name="connsiteX3" fmla="*/ 1264793 w 2576596"/>
              <a:gd name="connsiteY3" fmla="*/ 0 h 678170"/>
              <a:gd name="connsiteX4" fmla="*/ 1828921 w 2576596"/>
              <a:gd name="connsiteY4" fmla="*/ 0 h 678170"/>
              <a:gd name="connsiteX5" fmla="*/ 2463565 w 2576596"/>
              <a:gd name="connsiteY5" fmla="*/ 0 h 678170"/>
              <a:gd name="connsiteX6" fmla="*/ 2576596 w 2576596"/>
              <a:gd name="connsiteY6" fmla="*/ 113031 h 678170"/>
              <a:gd name="connsiteX7" fmla="*/ 2576596 w 2576596"/>
              <a:gd name="connsiteY7" fmla="*/ 565139 h 678170"/>
              <a:gd name="connsiteX8" fmla="*/ 2463565 w 2576596"/>
              <a:gd name="connsiteY8" fmla="*/ 678170 h 678170"/>
              <a:gd name="connsiteX9" fmla="*/ 1875932 w 2576596"/>
              <a:gd name="connsiteY9" fmla="*/ 678170 h 678170"/>
              <a:gd name="connsiteX10" fmla="*/ 1358814 w 2576596"/>
              <a:gd name="connsiteY10" fmla="*/ 678170 h 678170"/>
              <a:gd name="connsiteX11" fmla="*/ 841697 w 2576596"/>
              <a:gd name="connsiteY11" fmla="*/ 678170 h 678170"/>
              <a:gd name="connsiteX12" fmla="*/ 113031 w 2576596"/>
              <a:gd name="connsiteY12" fmla="*/ 678170 h 678170"/>
              <a:gd name="connsiteX13" fmla="*/ 0 w 2576596"/>
              <a:gd name="connsiteY13" fmla="*/ 565139 h 678170"/>
              <a:gd name="connsiteX14" fmla="*/ 0 w 2576596"/>
              <a:gd name="connsiteY14" fmla="*/ 113031 h 678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6596" h="678170" fill="none" extrusionOk="0">
                <a:moveTo>
                  <a:pt x="0" y="113031"/>
                </a:moveTo>
                <a:cubicBezTo>
                  <a:pt x="-13861" y="40159"/>
                  <a:pt x="50533" y="16255"/>
                  <a:pt x="113031" y="0"/>
                </a:cubicBezTo>
                <a:cubicBezTo>
                  <a:pt x="254173" y="-41189"/>
                  <a:pt x="413432" y="4722"/>
                  <a:pt x="677159" y="0"/>
                </a:cubicBezTo>
                <a:cubicBezTo>
                  <a:pt x="940886" y="-4722"/>
                  <a:pt x="1043602" y="846"/>
                  <a:pt x="1264793" y="0"/>
                </a:cubicBezTo>
                <a:cubicBezTo>
                  <a:pt x="1485984" y="-846"/>
                  <a:pt x="1648844" y="42427"/>
                  <a:pt x="1828921" y="0"/>
                </a:cubicBezTo>
                <a:cubicBezTo>
                  <a:pt x="2008998" y="-42427"/>
                  <a:pt x="2231810" y="76019"/>
                  <a:pt x="2463565" y="0"/>
                </a:cubicBezTo>
                <a:cubicBezTo>
                  <a:pt x="2534097" y="764"/>
                  <a:pt x="2573819" y="50153"/>
                  <a:pt x="2576596" y="113031"/>
                </a:cubicBezTo>
                <a:cubicBezTo>
                  <a:pt x="2618466" y="204755"/>
                  <a:pt x="2542448" y="444717"/>
                  <a:pt x="2576596" y="565139"/>
                </a:cubicBezTo>
                <a:cubicBezTo>
                  <a:pt x="2569498" y="631149"/>
                  <a:pt x="2523941" y="683066"/>
                  <a:pt x="2463565" y="678170"/>
                </a:cubicBezTo>
                <a:cubicBezTo>
                  <a:pt x="2203686" y="747090"/>
                  <a:pt x="2150119" y="630517"/>
                  <a:pt x="1875932" y="678170"/>
                </a:cubicBezTo>
                <a:cubicBezTo>
                  <a:pt x="1601745" y="725823"/>
                  <a:pt x="1496827" y="677139"/>
                  <a:pt x="1358814" y="678170"/>
                </a:cubicBezTo>
                <a:cubicBezTo>
                  <a:pt x="1220801" y="679201"/>
                  <a:pt x="1060450" y="665149"/>
                  <a:pt x="841697" y="678170"/>
                </a:cubicBezTo>
                <a:cubicBezTo>
                  <a:pt x="622944" y="691191"/>
                  <a:pt x="347846" y="635272"/>
                  <a:pt x="113031" y="678170"/>
                </a:cubicBezTo>
                <a:cubicBezTo>
                  <a:pt x="62162" y="689557"/>
                  <a:pt x="3188" y="621968"/>
                  <a:pt x="0" y="565139"/>
                </a:cubicBezTo>
                <a:cubicBezTo>
                  <a:pt x="-6482" y="364297"/>
                  <a:pt x="14663" y="290987"/>
                  <a:pt x="0" y="113031"/>
                </a:cubicBezTo>
                <a:close/>
              </a:path>
              <a:path w="2576596" h="678170" stroke="0" extrusionOk="0">
                <a:moveTo>
                  <a:pt x="0" y="113031"/>
                </a:moveTo>
                <a:cubicBezTo>
                  <a:pt x="-5052" y="34748"/>
                  <a:pt x="45542" y="436"/>
                  <a:pt x="113031" y="0"/>
                </a:cubicBezTo>
                <a:cubicBezTo>
                  <a:pt x="418140" y="-33276"/>
                  <a:pt x="544604" y="25143"/>
                  <a:pt x="747675" y="0"/>
                </a:cubicBezTo>
                <a:cubicBezTo>
                  <a:pt x="950746" y="-25143"/>
                  <a:pt x="1138220" y="24712"/>
                  <a:pt x="1358814" y="0"/>
                </a:cubicBezTo>
                <a:cubicBezTo>
                  <a:pt x="1579408" y="-24712"/>
                  <a:pt x="1741229" y="42109"/>
                  <a:pt x="1875932" y="0"/>
                </a:cubicBezTo>
                <a:cubicBezTo>
                  <a:pt x="2010635" y="-42109"/>
                  <a:pt x="2333724" y="21501"/>
                  <a:pt x="2463565" y="0"/>
                </a:cubicBezTo>
                <a:cubicBezTo>
                  <a:pt x="2518441" y="-6762"/>
                  <a:pt x="2586689" y="39090"/>
                  <a:pt x="2576596" y="113031"/>
                </a:cubicBezTo>
                <a:cubicBezTo>
                  <a:pt x="2596629" y="307167"/>
                  <a:pt x="2547342" y="453215"/>
                  <a:pt x="2576596" y="565139"/>
                </a:cubicBezTo>
                <a:cubicBezTo>
                  <a:pt x="2586131" y="617151"/>
                  <a:pt x="2515621" y="671034"/>
                  <a:pt x="2463565" y="678170"/>
                </a:cubicBezTo>
                <a:cubicBezTo>
                  <a:pt x="2281010" y="705286"/>
                  <a:pt x="2093468" y="632591"/>
                  <a:pt x="1922942" y="678170"/>
                </a:cubicBezTo>
                <a:cubicBezTo>
                  <a:pt x="1752416" y="723749"/>
                  <a:pt x="1647586" y="627695"/>
                  <a:pt x="1405825" y="678170"/>
                </a:cubicBezTo>
                <a:cubicBezTo>
                  <a:pt x="1164064" y="728645"/>
                  <a:pt x="1024826" y="605607"/>
                  <a:pt x="794686" y="678170"/>
                </a:cubicBezTo>
                <a:cubicBezTo>
                  <a:pt x="564546" y="750733"/>
                  <a:pt x="369833" y="660127"/>
                  <a:pt x="113031" y="678170"/>
                </a:cubicBezTo>
                <a:cubicBezTo>
                  <a:pt x="53407" y="685268"/>
                  <a:pt x="1183" y="630103"/>
                  <a:pt x="0" y="565139"/>
                </a:cubicBezTo>
                <a:cubicBezTo>
                  <a:pt x="-27589" y="434776"/>
                  <a:pt x="53689" y="293622"/>
                  <a:pt x="0" y="113031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'a' + 't'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'at'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824118F-4D20-5E33-8A3D-3CC18A8EA3A3}"/>
              </a:ext>
            </a:extLst>
          </p:cNvPr>
          <p:cNvSpPr/>
          <p:nvPr/>
        </p:nvSpPr>
        <p:spPr>
          <a:xfrm>
            <a:off x="4805524" y="5211762"/>
            <a:ext cx="2576596" cy="650760"/>
          </a:xfrm>
          <a:custGeom>
            <a:avLst/>
            <a:gdLst>
              <a:gd name="connsiteX0" fmla="*/ 0 w 2576596"/>
              <a:gd name="connsiteY0" fmla="*/ 108462 h 650760"/>
              <a:gd name="connsiteX1" fmla="*/ 108462 w 2576596"/>
              <a:gd name="connsiteY1" fmla="*/ 0 h 650760"/>
              <a:gd name="connsiteX2" fmla="*/ 674783 w 2576596"/>
              <a:gd name="connsiteY2" fmla="*/ 0 h 650760"/>
              <a:gd name="connsiteX3" fmla="*/ 1264701 w 2576596"/>
              <a:gd name="connsiteY3" fmla="*/ 0 h 650760"/>
              <a:gd name="connsiteX4" fmla="*/ 1831023 w 2576596"/>
              <a:gd name="connsiteY4" fmla="*/ 0 h 650760"/>
              <a:gd name="connsiteX5" fmla="*/ 2468134 w 2576596"/>
              <a:gd name="connsiteY5" fmla="*/ 0 h 650760"/>
              <a:gd name="connsiteX6" fmla="*/ 2576596 w 2576596"/>
              <a:gd name="connsiteY6" fmla="*/ 108462 h 650760"/>
              <a:gd name="connsiteX7" fmla="*/ 2576596 w 2576596"/>
              <a:gd name="connsiteY7" fmla="*/ 542298 h 650760"/>
              <a:gd name="connsiteX8" fmla="*/ 2468134 w 2576596"/>
              <a:gd name="connsiteY8" fmla="*/ 650760 h 650760"/>
              <a:gd name="connsiteX9" fmla="*/ 1878216 w 2576596"/>
              <a:gd name="connsiteY9" fmla="*/ 650760 h 650760"/>
              <a:gd name="connsiteX10" fmla="*/ 1359088 w 2576596"/>
              <a:gd name="connsiteY10" fmla="*/ 650760 h 650760"/>
              <a:gd name="connsiteX11" fmla="*/ 839960 w 2576596"/>
              <a:gd name="connsiteY11" fmla="*/ 650760 h 650760"/>
              <a:gd name="connsiteX12" fmla="*/ 108462 w 2576596"/>
              <a:gd name="connsiteY12" fmla="*/ 650760 h 650760"/>
              <a:gd name="connsiteX13" fmla="*/ 0 w 2576596"/>
              <a:gd name="connsiteY13" fmla="*/ 542298 h 650760"/>
              <a:gd name="connsiteX14" fmla="*/ 0 w 2576596"/>
              <a:gd name="connsiteY14" fmla="*/ 108462 h 65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6596" h="650760" fill="none" extrusionOk="0">
                <a:moveTo>
                  <a:pt x="0" y="108462"/>
                </a:moveTo>
                <a:cubicBezTo>
                  <a:pt x="-11968" y="39541"/>
                  <a:pt x="48554" y="1300"/>
                  <a:pt x="108462" y="0"/>
                </a:cubicBezTo>
                <a:cubicBezTo>
                  <a:pt x="247437" y="-15815"/>
                  <a:pt x="400736" y="24873"/>
                  <a:pt x="674783" y="0"/>
                </a:cubicBezTo>
                <a:cubicBezTo>
                  <a:pt x="948830" y="-24873"/>
                  <a:pt x="1087967" y="15494"/>
                  <a:pt x="1264701" y="0"/>
                </a:cubicBezTo>
                <a:cubicBezTo>
                  <a:pt x="1441435" y="-15494"/>
                  <a:pt x="1556218" y="43103"/>
                  <a:pt x="1831023" y="0"/>
                </a:cubicBezTo>
                <a:cubicBezTo>
                  <a:pt x="2105828" y="-43103"/>
                  <a:pt x="2223135" y="32976"/>
                  <a:pt x="2468134" y="0"/>
                </a:cubicBezTo>
                <a:cubicBezTo>
                  <a:pt x="2544697" y="1570"/>
                  <a:pt x="2562291" y="46227"/>
                  <a:pt x="2576596" y="108462"/>
                </a:cubicBezTo>
                <a:cubicBezTo>
                  <a:pt x="2592320" y="283390"/>
                  <a:pt x="2561381" y="345271"/>
                  <a:pt x="2576596" y="542298"/>
                </a:cubicBezTo>
                <a:cubicBezTo>
                  <a:pt x="2563351" y="608890"/>
                  <a:pt x="2522555" y="663853"/>
                  <a:pt x="2468134" y="650760"/>
                </a:cubicBezTo>
                <a:cubicBezTo>
                  <a:pt x="2272065" y="716250"/>
                  <a:pt x="2004580" y="632700"/>
                  <a:pt x="1878216" y="650760"/>
                </a:cubicBezTo>
                <a:cubicBezTo>
                  <a:pt x="1751852" y="668820"/>
                  <a:pt x="1585575" y="594783"/>
                  <a:pt x="1359088" y="650760"/>
                </a:cubicBezTo>
                <a:cubicBezTo>
                  <a:pt x="1132601" y="706737"/>
                  <a:pt x="1001034" y="619900"/>
                  <a:pt x="839960" y="650760"/>
                </a:cubicBezTo>
                <a:cubicBezTo>
                  <a:pt x="678886" y="681620"/>
                  <a:pt x="387046" y="622805"/>
                  <a:pt x="108462" y="650760"/>
                </a:cubicBezTo>
                <a:cubicBezTo>
                  <a:pt x="50547" y="652718"/>
                  <a:pt x="1681" y="599249"/>
                  <a:pt x="0" y="542298"/>
                </a:cubicBezTo>
                <a:cubicBezTo>
                  <a:pt x="-4473" y="363727"/>
                  <a:pt x="39066" y="204056"/>
                  <a:pt x="0" y="108462"/>
                </a:cubicBezTo>
                <a:close/>
              </a:path>
              <a:path w="2576596" h="650760" stroke="0" extrusionOk="0">
                <a:moveTo>
                  <a:pt x="0" y="108462"/>
                </a:moveTo>
                <a:cubicBezTo>
                  <a:pt x="-2537" y="40597"/>
                  <a:pt x="39994" y="738"/>
                  <a:pt x="108462" y="0"/>
                </a:cubicBezTo>
                <a:cubicBezTo>
                  <a:pt x="240133" y="-66688"/>
                  <a:pt x="538650" y="68721"/>
                  <a:pt x="745573" y="0"/>
                </a:cubicBezTo>
                <a:cubicBezTo>
                  <a:pt x="952496" y="-68721"/>
                  <a:pt x="1066897" y="21293"/>
                  <a:pt x="1359088" y="0"/>
                </a:cubicBezTo>
                <a:cubicBezTo>
                  <a:pt x="1651279" y="-21293"/>
                  <a:pt x="1639009" y="45548"/>
                  <a:pt x="1878216" y="0"/>
                </a:cubicBezTo>
                <a:cubicBezTo>
                  <a:pt x="2117423" y="-45548"/>
                  <a:pt x="2321460" y="58259"/>
                  <a:pt x="2468134" y="0"/>
                </a:cubicBezTo>
                <a:cubicBezTo>
                  <a:pt x="2514821" y="-11837"/>
                  <a:pt x="2583824" y="40313"/>
                  <a:pt x="2576596" y="108462"/>
                </a:cubicBezTo>
                <a:cubicBezTo>
                  <a:pt x="2622074" y="204536"/>
                  <a:pt x="2544911" y="362397"/>
                  <a:pt x="2576596" y="542298"/>
                </a:cubicBezTo>
                <a:cubicBezTo>
                  <a:pt x="2587304" y="590506"/>
                  <a:pt x="2516225" y="642632"/>
                  <a:pt x="2468134" y="650760"/>
                </a:cubicBezTo>
                <a:cubicBezTo>
                  <a:pt x="2248349" y="666746"/>
                  <a:pt x="2165598" y="628734"/>
                  <a:pt x="1925409" y="650760"/>
                </a:cubicBezTo>
                <a:cubicBezTo>
                  <a:pt x="1685221" y="672786"/>
                  <a:pt x="1533374" y="588784"/>
                  <a:pt x="1406282" y="650760"/>
                </a:cubicBezTo>
                <a:cubicBezTo>
                  <a:pt x="1279190" y="712736"/>
                  <a:pt x="929263" y="609125"/>
                  <a:pt x="792767" y="650760"/>
                </a:cubicBezTo>
                <a:cubicBezTo>
                  <a:pt x="656271" y="692395"/>
                  <a:pt x="291676" y="626985"/>
                  <a:pt x="108462" y="650760"/>
                </a:cubicBezTo>
                <a:cubicBezTo>
                  <a:pt x="52065" y="659642"/>
                  <a:pt x="7341" y="617959"/>
                  <a:pt x="0" y="542298"/>
                </a:cubicBezTo>
                <a:cubicBezTo>
                  <a:pt x="-12794" y="335806"/>
                  <a:pt x="46152" y="200588"/>
                  <a:pt x="0" y="108462"/>
                </a:cubicBezTo>
                <a:close/>
              </a:path>
            </a:pathLst>
          </a:custGeom>
          <a:solidFill>
            <a:srgbClr val="ED7D31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't' + 'h'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</a:t>
            </a:r>
            <a:r>
              <a:rPr lang="en-GB" sz="3200" dirty="0" err="1">
                <a:solidFill>
                  <a:schemeClr val="tx1"/>
                </a:solidFill>
              </a:rPr>
              <a:t>th</a:t>
            </a:r>
            <a:r>
              <a:rPr lang="en-GB" sz="3200" dirty="0">
                <a:solidFill>
                  <a:schemeClr val="tx1"/>
                </a:solidFill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2232118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E00A08-14BC-9241-B0F0-9B8BDBF9B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1C0C9-02DB-341E-1DD4-01FBF62AA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6CE44-3C46-5B05-6CBB-9CF115AE7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merge the most frequent pairs again,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</a:t>
            </a:r>
            <a:r>
              <a:rPr lang="en-GB" sz="1800" i="1" err="1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th</a:t>
            </a: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', 'e', ' ', 'c', 'at', ' ', 's', 'at', ' ', 'o', 'n',' ','</a:t>
            </a:r>
            <a:r>
              <a:rPr lang="en-GB" sz="1800" i="1" err="1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th</a:t>
            </a: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', 'e', ' ', 'm', 'at']</a:t>
            </a:r>
            <a:endParaRPr lang="en-GB" dirty="0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  <a:cs typeface="Segoe UI"/>
            </a:endParaRPr>
          </a:p>
          <a:p>
            <a:pPr marL="0" indent="0">
              <a:buNone/>
            </a:pPr>
            <a:r>
              <a:rPr lang="en-GB" dirty="0">
                <a:ea typeface="Source Code Pro"/>
                <a:cs typeface="Segoe UI"/>
              </a:rPr>
              <a:t>Again, if there are conflicting merge rules, we apply the first one.</a:t>
            </a:r>
            <a:endParaRPr lang="en-US" dirty="0"/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800" i="1" dirty="0">
              <a:solidFill>
                <a:srgbClr val="727272"/>
              </a:solidFill>
              <a:latin typeface="Source Code Pro"/>
              <a:ea typeface="Source Code Pro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370459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60D69-2A41-64D9-58EC-DB9E83172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DFF3A-1F07-AB4B-7A1F-5F094641E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8EFDB-A14B-2161-2D1F-041118722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</a:t>
            </a:r>
            <a:r>
              <a:rPr lang="en-GB" sz="1800" i="1" err="1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th</a:t>
            </a: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', 'e', ' ', 'c', 'at', ' ', 's', 'at', ' ', 'o', 'n',' ','</a:t>
            </a:r>
            <a:r>
              <a:rPr lang="en-GB" sz="1800" i="1" err="1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th</a:t>
            </a: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', 'e', ' ', 'm', 'at']</a:t>
            </a:r>
            <a:endParaRPr lang="en-GB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ea typeface="Source Code Pro"/>
              </a:rPr>
              <a:t>Next frequency map:</a:t>
            </a:r>
          </a:p>
          <a:p>
            <a:pPr marL="0" indent="0">
              <a:buNone/>
            </a:pPr>
            <a:endParaRPr lang="en-GB" dirty="0"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{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'the'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2,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dirty="0" err="1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th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'at 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, ...}</a:t>
            </a:r>
            <a:endParaRPr lang="en-GB" dirty="0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700" dirty="0"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81050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FCC42-B7FA-0DEE-24E4-172B1C7AA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5"/>
            <a:ext cx="10515600" cy="43513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GB" b="1" i="1" dirty="0"/>
              <a:t>Think about what happens when you see or hear something...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791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74F6E-39A3-765F-A282-13695A966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03626-2F66-2009-5031-6FB353CE9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B9554-05C2-5814-6EE9-EA5222D4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add 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'the'</a:t>
            </a:r>
            <a:r>
              <a:rPr lang="en-GB" dirty="0">
                <a:solidFill>
                  <a:srgbClr val="7030A0"/>
                </a:solidFill>
                <a:latin typeface="Aptos"/>
                <a:ea typeface="Source Code Pro"/>
              </a:rPr>
              <a:t> </a:t>
            </a:r>
            <a:r>
              <a:rPr lang="en-GB" dirty="0"/>
              <a:t>to the vocabulary:</a:t>
            </a:r>
            <a:endParaRPr lang="en-US" dirty="0"/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vocab = [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'h'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'n'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'm'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'o'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's'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'c'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 '</a:t>
            </a:r>
            <a:r>
              <a:rPr lang="en-GB" sz="2000" dirty="0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   'the'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]</a:t>
            </a: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And learn another merge rule:</a:t>
            </a: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C981F0B-6595-FD53-CBE8-1C4B5EC59E1B}"/>
              </a:ext>
            </a:extLst>
          </p:cNvPr>
          <p:cNvSpPr/>
          <p:nvPr/>
        </p:nvSpPr>
        <p:spPr>
          <a:xfrm>
            <a:off x="4723294" y="4537474"/>
            <a:ext cx="2741056" cy="1061911"/>
          </a:xfrm>
          <a:custGeom>
            <a:avLst/>
            <a:gdLst>
              <a:gd name="connsiteX0" fmla="*/ 0 w 2741056"/>
              <a:gd name="connsiteY0" fmla="*/ 176989 h 1061911"/>
              <a:gd name="connsiteX1" fmla="*/ 176989 w 2741056"/>
              <a:gd name="connsiteY1" fmla="*/ 0 h 1061911"/>
              <a:gd name="connsiteX2" fmla="*/ 726017 w 2741056"/>
              <a:gd name="connsiteY2" fmla="*/ 0 h 1061911"/>
              <a:gd name="connsiteX3" fmla="*/ 1251174 w 2741056"/>
              <a:gd name="connsiteY3" fmla="*/ 0 h 1061911"/>
              <a:gd name="connsiteX4" fmla="*/ 1847944 w 2741056"/>
              <a:gd name="connsiteY4" fmla="*/ 0 h 1061911"/>
              <a:gd name="connsiteX5" fmla="*/ 2564067 w 2741056"/>
              <a:gd name="connsiteY5" fmla="*/ 0 h 1061911"/>
              <a:gd name="connsiteX6" fmla="*/ 2741056 w 2741056"/>
              <a:gd name="connsiteY6" fmla="*/ 176989 h 1061911"/>
              <a:gd name="connsiteX7" fmla="*/ 2741056 w 2741056"/>
              <a:gd name="connsiteY7" fmla="*/ 509718 h 1061911"/>
              <a:gd name="connsiteX8" fmla="*/ 2741056 w 2741056"/>
              <a:gd name="connsiteY8" fmla="*/ 884922 h 1061911"/>
              <a:gd name="connsiteX9" fmla="*/ 2564067 w 2741056"/>
              <a:gd name="connsiteY9" fmla="*/ 1061911 h 1061911"/>
              <a:gd name="connsiteX10" fmla="*/ 1943427 w 2741056"/>
              <a:gd name="connsiteY10" fmla="*/ 1061911 h 1061911"/>
              <a:gd name="connsiteX11" fmla="*/ 1418270 w 2741056"/>
              <a:gd name="connsiteY11" fmla="*/ 1061911 h 1061911"/>
              <a:gd name="connsiteX12" fmla="*/ 845371 w 2741056"/>
              <a:gd name="connsiteY12" fmla="*/ 1061911 h 1061911"/>
              <a:gd name="connsiteX13" fmla="*/ 176989 w 2741056"/>
              <a:gd name="connsiteY13" fmla="*/ 1061911 h 1061911"/>
              <a:gd name="connsiteX14" fmla="*/ 0 w 2741056"/>
              <a:gd name="connsiteY14" fmla="*/ 884922 h 1061911"/>
              <a:gd name="connsiteX15" fmla="*/ 0 w 2741056"/>
              <a:gd name="connsiteY15" fmla="*/ 516797 h 1061911"/>
              <a:gd name="connsiteX16" fmla="*/ 0 w 2741056"/>
              <a:gd name="connsiteY16" fmla="*/ 176989 h 1061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41056" h="1061911" fill="none" extrusionOk="0">
                <a:moveTo>
                  <a:pt x="0" y="176989"/>
                </a:moveTo>
                <a:cubicBezTo>
                  <a:pt x="10032" y="63535"/>
                  <a:pt x="71995" y="16843"/>
                  <a:pt x="176989" y="0"/>
                </a:cubicBezTo>
                <a:cubicBezTo>
                  <a:pt x="394470" y="-4272"/>
                  <a:pt x="472378" y="22782"/>
                  <a:pt x="726017" y="0"/>
                </a:cubicBezTo>
                <a:cubicBezTo>
                  <a:pt x="979656" y="-22782"/>
                  <a:pt x="1106071" y="2434"/>
                  <a:pt x="1251174" y="0"/>
                </a:cubicBezTo>
                <a:cubicBezTo>
                  <a:pt x="1396277" y="-2434"/>
                  <a:pt x="1556436" y="18322"/>
                  <a:pt x="1847944" y="0"/>
                </a:cubicBezTo>
                <a:cubicBezTo>
                  <a:pt x="2139452" y="-18322"/>
                  <a:pt x="2347484" y="44364"/>
                  <a:pt x="2564067" y="0"/>
                </a:cubicBezTo>
                <a:cubicBezTo>
                  <a:pt x="2633761" y="-2921"/>
                  <a:pt x="2734059" y="81220"/>
                  <a:pt x="2741056" y="176989"/>
                </a:cubicBezTo>
                <a:cubicBezTo>
                  <a:pt x="2766048" y="308818"/>
                  <a:pt x="2701785" y="397856"/>
                  <a:pt x="2741056" y="509718"/>
                </a:cubicBezTo>
                <a:cubicBezTo>
                  <a:pt x="2780327" y="621580"/>
                  <a:pt x="2701659" y="734430"/>
                  <a:pt x="2741056" y="884922"/>
                </a:cubicBezTo>
                <a:cubicBezTo>
                  <a:pt x="2742095" y="979359"/>
                  <a:pt x="2676702" y="1069497"/>
                  <a:pt x="2564067" y="1061911"/>
                </a:cubicBezTo>
                <a:cubicBezTo>
                  <a:pt x="2429572" y="1103887"/>
                  <a:pt x="2077180" y="1054486"/>
                  <a:pt x="1943427" y="1061911"/>
                </a:cubicBezTo>
                <a:cubicBezTo>
                  <a:pt x="1809674" y="1069336"/>
                  <a:pt x="1555996" y="1036315"/>
                  <a:pt x="1418270" y="1061911"/>
                </a:cubicBezTo>
                <a:cubicBezTo>
                  <a:pt x="1280544" y="1087507"/>
                  <a:pt x="1038793" y="1004037"/>
                  <a:pt x="845371" y="1061911"/>
                </a:cubicBezTo>
                <a:cubicBezTo>
                  <a:pt x="651949" y="1119785"/>
                  <a:pt x="480755" y="997517"/>
                  <a:pt x="176989" y="1061911"/>
                </a:cubicBezTo>
                <a:cubicBezTo>
                  <a:pt x="67778" y="1051694"/>
                  <a:pt x="19279" y="997285"/>
                  <a:pt x="0" y="884922"/>
                </a:cubicBezTo>
                <a:cubicBezTo>
                  <a:pt x="-26900" y="744153"/>
                  <a:pt x="14501" y="593238"/>
                  <a:pt x="0" y="516797"/>
                </a:cubicBezTo>
                <a:cubicBezTo>
                  <a:pt x="-14501" y="440357"/>
                  <a:pt x="36977" y="261877"/>
                  <a:pt x="0" y="176989"/>
                </a:cubicBezTo>
                <a:close/>
              </a:path>
              <a:path w="2741056" h="1061911" stroke="0" extrusionOk="0">
                <a:moveTo>
                  <a:pt x="0" y="176989"/>
                </a:moveTo>
                <a:cubicBezTo>
                  <a:pt x="-5156" y="63055"/>
                  <a:pt x="56981" y="1917"/>
                  <a:pt x="176989" y="0"/>
                </a:cubicBezTo>
                <a:cubicBezTo>
                  <a:pt x="438602" y="-27533"/>
                  <a:pt x="619398" y="23768"/>
                  <a:pt x="821500" y="0"/>
                </a:cubicBezTo>
                <a:cubicBezTo>
                  <a:pt x="1023602" y="-23768"/>
                  <a:pt x="1253177" y="16645"/>
                  <a:pt x="1442140" y="0"/>
                </a:cubicBezTo>
                <a:cubicBezTo>
                  <a:pt x="1631103" y="-16645"/>
                  <a:pt x="1819797" y="32840"/>
                  <a:pt x="1967298" y="0"/>
                </a:cubicBezTo>
                <a:cubicBezTo>
                  <a:pt x="2114799" y="-32840"/>
                  <a:pt x="2392635" y="15056"/>
                  <a:pt x="2564067" y="0"/>
                </a:cubicBezTo>
                <a:cubicBezTo>
                  <a:pt x="2656596" y="-4675"/>
                  <a:pt x="2753666" y="64853"/>
                  <a:pt x="2741056" y="176989"/>
                </a:cubicBezTo>
                <a:cubicBezTo>
                  <a:pt x="2776695" y="308140"/>
                  <a:pt x="2737794" y="425684"/>
                  <a:pt x="2741056" y="509718"/>
                </a:cubicBezTo>
                <a:cubicBezTo>
                  <a:pt x="2744318" y="593752"/>
                  <a:pt x="2708965" y="744466"/>
                  <a:pt x="2741056" y="884922"/>
                </a:cubicBezTo>
                <a:cubicBezTo>
                  <a:pt x="2737489" y="1007171"/>
                  <a:pt x="2636814" y="1054653"/>
                  <a:pt x="2564067" y="1061911"/>
                </a:cubicBezTo>
                <a:cubicBezTo>
                  <a:pt x="2314894" y="1098887"/>
                  <a:pt x="2268755" y="1018087"/>
                  <a:pt x="2015039" y="1061911"/>
                </a:cubicBezTo>
                <a:cubicBezTo>
                  <a:pt x="1761323" y="1105735"/>
                  <a:pt x="1629517" y="1032234"/>
                  <a:pt x="1394399" y="1061911"/>
                </a:cubicBezTo>
                <a:cubicBezTo>
                  <a:pt x="1159281" y="1091588"/>
                  <a:pt x="1098987" y="1050547"/>
                  <a:pt x="845371" y="1061911"/>
                </a:cubicBezTo>
                <a:cubicBezTo>
                  <a:pt x="591755" y="1073275"/>
                  <a:pt x="410546" y="1000570"/>
                  <a:pt x="176989" y="1061911"/>
                </a:cubicBezTo>
                <a:cubicBezTo>
                  <a:pt x="80384" y="1058669"/>
                  <a:pt x="5911" y="993022"/>
                  <a:pt x="0" y="884922"/>
                </a:cubicBezTo>
                <a:cubicBezTo>
                  <a:pt x="-34802" y="763631"/>
                  <a:pt x="14095" y="654728"/>
                  <a:pt x="0" y="552193"/>
                </a:cubicBezTo>
                <a:cubicBezTo>
                  <a:pt x="-14095" y="449658"/>
                  <a:pt x="14171" y="339115"/>
                  <a:pt x="0" y="176989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'a' + 't'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'at'</a:t>
            </a:r>
          </a:p>
          <a:p>
            <a:pPr algn="ctr"/>
            <a:r>
              <a:rPr lang="en-GB" sz="3200" dirty="0">
                <a:solidFill>
                  <a:schemeClr val="tx1"/>
                </a:solidFill>
              </a:rPr>
              <a:t>'t' + 'h' → '</a:t>
            </a:r>
            <a:r>
              <a:rPr lang="en-GB" sz="3200" dirty="0" err="1">
                <a:solidFill>
                  <a:schemeClr val="tx1"/>
                </a:solidFill>
              </a:rPr>
              <a:t>th</a:t>
            </a:r>
            <a:r>
              <a:rPr lang="en-GB" sz="3200" dirty="0">
                <a:solidFill>
                  <a:schemeClr val="tx1"/>
                </a:solidFill>
              </a:rPr>
              <a:t>'</a:t>
            </a:r>
            <a:endParaRPr lang="en-GB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F9384790-A2A0-5E77-A0C1-8E968877023F}"/>
              </a:ext>
            </a:extLst>
          </p:cNvPr>
          <p:cNvSpPr/>
          <p:nvPr/>
        </p:nvSpPr>
        <p:spPr>
          <a:xfrm>
            <a:off x="4723294" y="5595503"/>
            <a:ext cx="2741056" cy="639796"/>
          </a:xfrm>
          <a:custGeom>
            <a:avLst/>
            <a:gdLst>
              <a:gd name="connsiteX0" fmla="*/ 0 w 2741056"/>
              <a:gd name="connsiteY0" fmla="*/ 106635 h 639796"/>
              <a:gd name="connsiteX1" fmla="*/ 106635 w 2741056"/>
              <a:gd name="connsiteY1" fmla="*/ 0 h 639796"/>
              <a:gd name="connsiteX2" fmla="*/ 561636 w 2741056"/>
              <a:gd name="connsiteY2" fmla="*/ 0 h 639796"/>
              <a:gd name="connsiteX3" fmla="*/ 991360 w 2741056"/>
              <a:gd name="connsiteY3" fmla="*/ 0 h 639796"/>
              <a:gd name="connsiteX4" fmla="*/ 1496917 w 2741056"/>
              <a:gd name="connsiteY4" fmla="*/ 0 h 639796"/>
              <a:gd name="connsiteX5" fmla="*/ 2002475 w 2741056"/>
              <a:gd name="connsiteY5" fmla="*/ 0 h 639796"/>
              <a:gd name="connsiteX6" fmla="*/ 2634421 w 2741056"/>
              <a:gd name="connsiteY6" fmla="*/ 0 h 639796"/>
              <a:gd name="connsiteX7" fmla="*/ 2741056 w 2741056"/>
              <a:gd name="connsiteY7" fmla="*/ 106635 h 639796"/>
              <a:gd name="connsiteX8" fmla="*/ 2741056 w 2741056"/>
              <a:gd name="connsiteY8" fmla="*/ 533161 h 639796"/>
              <a:gd name="connsiteX9" fmla="*/ 2634421 w 2741056"/>
              <a:gd name="connsiteY9" fmla="*/ 639796 h 639796"/>
              <a:gd name="connsiteX10" fmla="*/ 2103586 w 2741056"/>
              <a:gd name="connsiteY10" fmla="*/ 639796 h 639796"/>
              <a:gd name="connsiteX11" fmla="*/ 1673862 w 2741056"/>
              <a:gd name="connsiteY11" fmla="*/ 639796 h 639796"/>
              <a:gd name="connsiteX12" fmla="*/ 1193583 w 2741056"/>
              <a:gd name="connsiteY12" fmla="*/ 639796 h 639796"/>
              <a:gd name="connsiteX13" fmla="*/ 763859 w 2741056"/>
              <a:gd name="connsiteY13" fmla="*/ 639796 h 639796"/>
              <a:gd name="connsiteX14" fmla="*/ 106635 w 2741056"/>
              <a:gd name="connsiteY14" fmla="*/ 639796 h 639796"/>
              <a:gd name="connsiteX15" fmla="*/ 0 w 2741056"/>
              <a:gd name="connsiteY15" fmla="*/ 533161 h 639796"/>
              <a:gd name="connsiteX16" fmla="*/ 0 w 2741056"/>
              <a:gd name="connsiteY16" fmla="*/ 106635 h 639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41056" h="639796" fill="none" extrusionOk="0">
                <a:moveTo>
                  <a:pt x="0" y="106635"/>
                </a:moveTo>
                <a:cubicBezTo>
                  <a:pt x="5907" y="38494"/>
                  <a:pt x="46299" y="3355"/>
                  <a:pt x="106635" y="0"/>
                </a:cubicBezTo>
                <a:cubicBezTo>
                  <a:pt x="279260" y="-53040"/>
                  <a:pt x="376721" y="29000"/>
                  <a:pt x="561636" y="0"/>
                </a:cubicBezTo>
                <a:cubicBezTo>
                  <a:pt x="746551" y="-29000"/>
                  <a:pt x="800637" y="6684"/>
                  <a:pt x="991360" y="0"/>
                </a:cubicBezTo>
                <a:cubicBezTo>
                  <a:pt x="1182083" y="-6684"/>
                  <a:pt x="1244669" y="60318"/>
                  <a:pt x="1496917" y="0"/>
                </a:cubicBezTo>
                <a:cubicBezTo>
                  <a:pt x="1749165" y="-60318"/>
                  <a:pt x="1822594" y="12456"/>
                  <a:pt x="2002475" y="0"/>
                </a:cubicBezTo>
                <a:cubicBezTo>
                  <a:pt x="2182356" y="-12456"/>
                  <a:pt x="2436445" y="39818"/>
                  <a:pt x="2634421" y="0"/>
                </a:cubicBezTo>
                <a:cubicBezTo>
                  <a:pt x="2679533" y="6961"/>
                  <a:pt x="2736994" y="57446"/>
                  <a:pt x="2741056" y="106635"/>
                </a:cubicBezTo>
                <a:cubicBezTo>
                  <a:pt x="2785319" y="237759"/>
                  <a:pt x="2737898" y="326427"/>
                  <a:pt x="2741056" y="533161"/>
                </a:cubicBezTo>
                <a:cubicBezTo>
                  <a:pt x="2743109" y="585515"/>
                  <a:pt x="2700934" y="643679"/>
                  <a:pt x="2634421" y="639796"/>
                </a:cubicBezTo>
                <a:cubicBezTo>
                  <a:pt x="2443571" y="687357"/>
                  <a:pt x="2322406" y="631266"/>
                  <a:pt x="2103586" y="639796"/>
                </a:cubicBezTo>
                <a:cubicBezTo>
                  <a:pt x="1884767" y="648326"/>
                  <a:pt x="1869945" y="633395"/>
                  <a:pt x="1673862" y="639796"/>
                </a:cubicBezTo>
                <a:cubicBezTo>
                  <a:pt x="1477779" y="646197"/>
                  <a:pt x="1409771" y="596597"/>
                  <a:pt x="1193583" y="639796"/>
                </a:cubicBezTo>
                <a:cubicBezTo>
                  <a:pt x="977395" y="682995"/>
                  <a:pt x="869333" y="631517"/>
                  <a:pt x="763859" y="639796"/>
                </a:cubicBezTo>
                <a:cubicBezTo>
                  <a:pt x="658385" y="648075"/>
                  <a:pt x="347434" y="609100"/>
                  <a:pt x="106635" y="639796"/>
                </a:cubicBezTo>
                <a:cubicBezTo>
                  <a:pt x="54987" y="627072"/>
                  <a:pt x="-1205" y="593320"/>
                  <a:pt x="0" y="533161"/>
                </a:cubicBezTo>
                <a:cubicBezTo>
                  <a:pt x="-6887" y="438319"/>
                  <a:pt x="9241" y="231001"/>
                  <a:pt x="0" y="106635"/>
                </a:cubicBezTo>
                <a:close/>
              </a:path>
              <a:path w="2741056" h="639796" stroke="0" extrusionOk="0">
                <a:moveTo>
                  <a:pt x="0" y="106635"/>
                </a:moveTo>
                <a:cubicBezTo>
                  <a:pt x="-1807" y="42071"/>
                  <a:pt x="33514" y="1225"/>
                  <a:pt x="106635" y="0"/>
                </a:cubicBezTo>
                <a:cubicBezTo>
                  <a:pt x="246713" y="-29877"/>
                  <a:pt x="432899" y="5532"/>
                  <a:pt x="662748" y="0"/>
                </a:cubicBezTo>
                <a:cubicBezTo>
                  <a:pt x="892597" y="-5532"/>
                  <a:pt x="993236" y="33621"/>
                  <a:pt x="1193583" y="0"/>
                </a:cubicBezTo>
                <a:cubicBezTo>
                  <a:pt x="1393930" y="-33621"/>
                  <a:pt x="1446177" y="36929"/>
                  <a:pt x="1623307" y="0"/>
                </a:cubicBezTo>
                <a:cubicBezTo>
                  <a:pt x="1800437" y="-36929"/>
                  <a:pt x="1852948" y="50529"/>
                  <a:pt x="2078308" y="0"/>
                </a:cubicBezTo>
                <a:cubicBezTo>
                  <a:pt x="2303668" y="-50529"/>
                  <a:pt x="2456427" y="47053"/>
                  <a:pt x="2634421" y="0"/>
                </a:cubicBezTo>
                <a:cubicBezTo>
                  <a:pt x="2690573" y="3957"/>
                  <a:pt x="2743166" y="55479"/>
                  <a:pt x="2741056" y="106635"/>
                </a:cubicBezTo>
                <a:cubicBezTo>
                  <a:pt x="2766612" y="314979"/>
                  <a:pt x="2740047" y="364802"/>
                  <a:pt x="2741056" y="533161"/>
                </a:cubicBezTo>
                <a:cubicBezTo>
                  <a:pt x="2738699" y="608243"/>
                  <a:pt x="2684066" y="637111"/>
                  <a:pt x="2634421" y="639796"/>
                </a:cubicBezTo>
                <a:cubicBezTo>
                  <a:pt x="2522150" y="679786"/>
                  <a:pt x="2365540" y="634835"/>
                  <a:pt x="2179420" y="639796"/>
                </a:cubicBezTo>
                <a:cubicBezTo>
                  <a:pt x="1993300" y="644757"/>
                  <a:pt x="1831161" y="608173"/>
                  <a:pt x="1648584" y="639796"/>
                </a:cubicBezTo>
                <a:cubicBezTo>
                  <a:pt x="1466007" y="671419"/>
                  <a:pt x="1378787" y="607230"/>
                  <a:pt x="1193583" y="639796"/>
                </a:cubicBezTo>
                <a:cubicBezTo>
                  <a:pt x="1008379" y="672362"/>
                  <a:pt x="770566" y="589742"/>
                  <a:pt x="662748" y="639796"/>
                </a:cubicBezTo>
                <a:cubicBezTo>
                  <a:pt x="554930" y="689850"/>
                  <a:pt x="306375" y="635625"/>
                  <a:pt x="106635" y="639796"/>
                </a:cubicBezTo>
                <a:cubicBezTo>
                  <a:pt x="49554" y="636140"/>
                  <a:pt x="2987" y="594990"/>
                  <a:pt x="0" y="533161"/>
                </a:cubicBezTo>
                <a:cubicBezTo>
                  <a:pt x="-5939" y="438110"/>
                  <a:pt x="49875" y="284578"/>
                  <a:pt x="0" y="106635"/>
                </a:cubicBezTo>
                <a:close/>
              </a:path>
            </a:pathLst>
          </a:custGeom>
          <a:solidFill>
            <a:srgbClr val="ED7D31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</a:t>
            </a:r>
            <a:r>
              <a:rPr lang="en-GB" sz="3200" dirty="0" err="1">
                <a:solidFill>
                  <a:schemeClr val="tx1"/>
                </a:solidFill>
              </a:rPr>
              <a:t>th</a:t>
            </a:r>
            <a:r>
              <a:rPr lang="en-GB" sz="3200" dirty="0">
                <a:solidFill>
                  <a:schemeClr val="tx1"/>
                </a:solidFill>
              </a:rPr>
              <a:t>' + 'e'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'the'</a:t>
            </a:r>
          </a:p>
        </p:txBody>
      </p:sp>
    </p:spTree>
    <p:extLst>
      <p:ext uri="{BB962C8B-B14F-4D97-AF65-F5344CB8AC3E}">
        <p14:creationId xmlns:p14="http://schemas.microsoft.com/office/powerpoint/2010/main" val="3944338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265065-1607-D1E4-8B31-31F2F1991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DEC9A-9293-203B-E1CC-F51AF0CDC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205D0-14FA-A5DE-8816-2A4429B18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merge the most frequent pairs again,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['the', ' ', 'c', 'at', ' ', 's', 'at', ' ', 'o', 'n',' ','the', ' ', 'm', 'at']</a:t>
            </a:r>
            <a:endParaRPr lang="en-GB" dirty="0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800" i="1" dirty="0">
              <a:solidFill>
                <a:srgbClr val="727272"/>
              </a:solidFill>
              <a:latin typeface="Source Code Pro"/>
              <a:ea typeface="Source Code Pro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53092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DAAB0-D713-E6C9-1D2D-EC2F62459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E796C-8D2F-71C2-0221-60B034AC9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AC42D-E7B5-0CA5-002A-8D0855EF2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['the', ' ', 'c', 'at', ' ', 's', 'at', ' ', 'o', 'n',' ','the', ' ', 'm', 'at']</a:t>
            </a:r>
            <a:endParaRPr lang="en-GB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ea typeface="Source Code Pro"/>
              </a:rPr>
              <a:t>Next frequency map:</a:t>
            </a:r>
          </a:p>
          <a:p>
            <a:pPr marL="0" indent="0">
              <a:buNone/>
            </a:pPr>
            <a:endParaRPr lang="en-GB" dirty="0"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{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'the 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2,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'at 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'he'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2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, 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  <a:cs typeface="Segoe UI"/>
              </a:rPr>
              <a:t>'ca'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 : </a:t>
            </a:r>
            <a:r>
              <a:rPr lang="en-GB" dirty="0">
                <a:solidFill>
                  <a:schemeClr val="accent6">
                    <a:lumMod val="76000"/>
                  </a:schemeClr>
                </a:solidFill>
                <a:latin typeface="Source Code Pro"/>
                <a:ea typeface="Source Code Pro"/>
                <a:cs typeface="Segoe UI"/>
              </a:rPr>
              <a:t>1</a:t>
            </a:r>
            <a:r>
              <a:rPr lang="en-GB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Segoe UI"/>
              </a:rPr>
              <a:t>, ...}</a:t>
            </a:r>
            <a:endParaRPr lang="en-GB" dirty="0">
              <a:solidFill>
                <a:schemeClr val="bg2">
                  <a:lumMod val="49000"/>
                </a:schemeClr>
              </a:solidFill>
            </a:endParaRPr>
          </a:p>
          <a:p>
            <a:pPr marL="0" indent="0">
              <a:buNone/>
            </a:pPr>
            <a:endParaRPr lang="en-GB" sz="1700" dirty="0"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700" dirty="0">
              <a:solidFill>
                <a:srgbClr val="000000"/>
              </a:solidFill>
              <a:latin typeface="Aptos"/>
              <a:ea typeface="Source Code Pro"/>
              <a:cs typeface="Segoe UI"/>
            </a:endParaRPr>
          </a:p>
          <a:p>
            <a:pPr marL="0" indent="0">
              <a:buNone/>
            </a:pPr>
            <a:endParaRPr lang="en-GB" sz="1800" i="1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26732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CA930-6D98-1E89-A932-FA4EE7064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8111A-3F77-CCF6-74EC-4F4592B4E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ADF0E-086F-E6AA-DE44-86446C678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We add </a:t>
            </a: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'the '</a:t>
            </a:r>
            <a:r>
              <a:rPr lang="en-GB" dirty="0">
                <a:solidFill>
                  <a:srgbClr val="7030A0"/>
                </a:solidFill>
                <a:latin typeface="Aptos"/>
                <a:ea typeface="Source Code Pro"/>
              </a:rPr>
              <a:t> </a:t>
            </a:r>
            <a:r>
              <a:rPr lang="en-GB" dirty="0"/>
              <a:t>to the vocabulary:</a:t>
            </a:r>
            <a:endParaRPr lang="en-US" dirty="0"/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vocab = [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'h'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'n'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'm'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'o'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's'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'c'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 '</a:t>
            </a:r>
            <a:r>
              <a:rPr lang="en-GB" sz="2000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   'the'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2000" dirty="0">
                <a:solidFill>
                  <a:srgbClr val="7030A0"/>
                </a:solidFill>
                <a:latin typeface="Source Code Pro"/>
                <a:ea typeface="Source Code Pro"/>
              </a:rPr>
              <a:t>'the '</a:t>
            </a:r>
            <a:r>
              <a:rPr lang="en-GB" sz="20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]</a:t>
            </a: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Aptos"/>
                <a:ea typeface="Source Code Pro"/>
              </a:rPr>
              <a:t>And learn another merge rule:</a:t>
            </a: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Aptos"/>
              <a:ea typeface="Source Code Pro"/>
            </a:endParaRPr>
          </a:p>
          <a:p>
            <a:pPr marL="0" indent="0">
              <a:buNone/>
            </a:pPr>
            <a:endParaRPr lang="en-GB" sz="20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C9311A4D-C515-6713-2B4D-559358C950D2}"/>
              </a:ext>
            </a:extLst>
          </p:cNvPr>
          <p:cNvSpPr/>
          <p:nvPr/>
        </p:nvSpPr>
        <p:spPr>
          <a:xfrm>
            <a:off x="4564315" y="4427833"/>
            <a:ext cx="3069977" cy="1626558"/>
          </a:xfrm>
          <a:custGeom>
            <a:avLst/>
            <a:gdLst>
              <a:gd name="connsiteX0" fmla="*/ 0 w 3069977"/>
              <a:gd name="connsiteY0" fmla="*/ 271098 h 1626558"/>
              <a:gd name="connsiteX1" fmla="*/ 271098 w 3069977"/>
              <a:gd name="connsiteY1" fmla="*/ 0 h 1626558"/>
              <a:gd name="connsiteX2" fmla="*/ 751376 w 3069977"/>
              <a:gd name="connsiteY2" fmla="*/ 0 h 1626558"/>
              <a:gd name="connsiteX3" fmla="*/ 1256933 w 3069977"/>
              <a:gd name="connsiteY3" fmla="*/ 0 h 1626558"/>
              <a:gd name="connsiteX4" fmla="*/ 1787767 w 3069977"/>
              <a:gd name="connsiteY4" fmla="*/ 0 h 1626558"/>
              <a:gd name="connsiteX5" fmla="*/ 2343878 w 3069977"/>
              <a:gd name="connsiteY5" fmla="*/ 0 h 1626558"/>
              <a:gd name="connsiteX6" fmla="*/ 2798879 w 3069977"/>
              <a:gd name="connsiteY6" fmla="*/ 0 h 1626558"/>
              <a:gd name="connsiteX7" fmla="*/ 3069977 w 3069977"/>
              <a:gd name="connsiteY7" fmla="*/ 271098 h 1626558"/>
              <a:gd name="connsiteX8" fmla="*/ 3069977 w 3069977"/>
              <a:gd name="connsiteY8" fmla="*/ 791592 h 1626558"/>
              <a:gd name="connsiteX9" fmla="*/ 3069977 w 3069977"/>
              <a:gd name="connsiteY9" fmla="*/ 1355460 h 1626558"/>
              <a:gd name="connsiteX10" fmla="*/ 2798879 w 3069977"/>
              <a:gd name="connsiteY10" fmla="*/ 1626558 h 1626558"/>
              <a:gd name="connsiteX11" fmla="*/ 2343878 w 3069977"/>
              <a:gd name="connsiteY11" fmla="*/ 1626558 h 1626558"/>
              <a:gd name="connsiteX12" fmla="*/ 1914156 w 3069977"/>
              <a:gd name="connsiteY12" fmla="*/ 1626558 h 1626558"/>
              <a:gd name="connsiteX13" fmla="*/ 1383322 w 3069977"/>
              <a:gd name="connsiteY13" fmla="*/ 1626558 h 1626558"/>
              <a:gd name="connsiteX14" fmla="*/ 852488 w 3069977"/>
              <a:gd name="connsiteY14" fmla="*/ 1626558 h 1626558"/>
              <a:gd name="connsiteX15" fmla="*/ 271098 w 3069977"/>
              <a:gd name="connsiteY15" fmla="*/ 1626558 h 1626558"/>
              <a:gd name="connsiteX16" fmla="*/ 0 w 3069977"/>
              <a:gd name="connsiteY16" fmla="*/ 1355460 h 1626558"/>
              <a:gd name="connsiteX17" fmla="*/ 0 w 3069977"/>
              <a:gd name="connsiteY17" fmla="*/ 824123 h 1626558"/>
              <a:gd name="connsiteX18" fmla="*/ 0 w 3069977"/>
              <a:gd name="connsiteY18" fmla="*/ 271098 h 162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069977" h="1626558" fill="none" extrusionOk="0">
                <a:moveTo>
                  <a:pt x="0" y="271098"/>
                </a:moveTo>
                <a:cubicBezTo>
                  <a:pt x="30830" y="149208"/>
                  <a:pt x="91086" y="-24658"/>
                  <a:pt x="271098" y="0"/>
                </a:cubicBezTo>
                <a:cubicBezTo>
                  <a:pt x="485090" y="-12648"/>
                  <a:pt x="641959" y="11199"/>
                  <a:pt x="751376" y="0"/>
                </a:cubicBezTo>
                <a:cubicBezTo>
                  <a:pt x="860793" y="-11199"/>
                  <a:pt x="1079653" y="16651"/>
                  <a:pt x="1256933" y="0"/>
                </a:cubicBezTo>
                <a:cubicBezTo>
                  <a:pt x="1434213" y="-16651"/>
                  <a:pt x="1557014" y="29827"/>
                  <a:pt x="1787767" y="0"/>
                </a:cubicBezTo>
                <a:cubicBezTo>
                  <a:pt x="2018520" y="-29827"/>
                  <a:pt x="2101018" y="1565"/>
                  <a:pt x="2343878" y="0"/>
                </a:cubicBezTo>
                <a:cubicBezTo>
                  <a:pt x="2586738" y="-1565"/>
                  <a:pt x="2580634" y="16896"/>
                  <a:pt x="2798879" y="0"/>
                </a:cubicBezTo>
                <a:cubicBezTo>
                  <a:pt x="2963834" y="-32797"/>
                  <a:pt x="3054188" y="116320"/>
                  <a:pt x="3069977" y="271098"/>
                </a:cubicBezTo>
                <a:cubicBezTo>
                  <a:pt x="3108221" y="483381"/>
                  <a:pt x="3051554" y="666754"/>
                  <a:pt x="3069977" y="791592"/>
                </a:cubicBezTo>
                <a:cubicBezTo>
                  <a:pt x="3088400" y="916430"/>
                  <a:pt x="3019987" y="1077090"/>
                  <a:pt x="3069977" y="1355460"/>
                </a:cubicBezTo>
                <a:cubicBezTo>
                  <a:pt x="3073922" y="1509071"/>
                  <a:pt x="2960223" y="1606161"/>
                  <a:pt x="2798879" y="1626558"/>
                </a:cubicBezTo>
                <a:cubicBezTo>
                  <a:pt x="2587384" y="1663222"/>
                  <a:pt x="2483744" y="1592947"/>
                  <a:pt x="2343878" y="1626558"/>
                </a:cubicBezTo>
                <a:cubicBezTo>
                  <a:pt x="2204012" y="1660169"/>
                  <a:pt x="2100620" y="1581234"/>
                  <a:pt x="1914156" y="1626558"/>
                </a:cubicBezTo>
                <a:cubicBezTo>
                  <a:pt x="1727692" y="1671882"/>
                  <a:pt x="1494392" y="1603248"/>
                  <a:pt x="1383322" y="1626558"/>
                </a:cubicBezTo>
                <a:cubicBezTo>
                  <a:pt x="1272252" y="1649868"/>
                  <a:pt x="988066" y="1610832"/>
                  <a:pt x="852488" y="1626558"/>
                </a:cubicBezTo>
                <a:cubicBezTo>
                  <a:pt x="716910" y="1642284"/>
                  <a:pt x="471595" y="1575384"/>
                  <a:pt x="271098" y="1626558"/>
                </a:cubicBezTo>
                <a:cubicBezTo>
                  <a:pt x="118007" y="1622935"/>
                  <a:pt x="-20185" y="1496840"/>
                  <a:pt x="0" y="1355460"/>
                </a:cubicBezTo>
                <a:cubicBezTo>
                  <a:pt x="-2186" y="1187054"/>
                  <a:pt x="7785" y="986830"/>
                  <a:pt x="0" y="824123"/>
                </a:cubicBezTo>
                <a:cubicBezTo>
                  <a:pt x="-7785" y="661416"/>
                  <a:pt x="55475" y="459112"/>
                  <a:pt x="0" y="271098"/>
                </a:cubicBezTo>
                <a:close/>
              </a:path>
              <a:path w="3069977" h="1626558" stroke="0" extrusionOk="0">
                <a:moveTo>
                  <a:pt x="0" y="271098"/>
                </a:moveTo>
                <a:cubicBezTo>
                  <a:pt x="-9042" y="92992"/>
                  <a:pt x="108970" y="1068"/>
                  <a:pt x="271098" y="0"/>
                </a:cubicBezTo>
                <a:cubicBezTo>
                  <a:pt x="415765" y="-23141"/>
                  <a:pt x="601342" y="12938"/>
                  <a:pt x="827210" y="0"/>
                </a:cubicBezTo>
                <a:cubicBezTo>
                  <a:pt x="1053078" y="-12938"/>
                  <a:pt x="1159069" y="38974"/>
                  <a:pt x="1358044" y="0"/>
                </a:cubicBezTo>
                <a:cubicBezTo>
                  <a:pt x="1557019" y="-38974"/>
                  <a:pt x="1615921" y="43938"/>
                  <a:pt x="1787767" y="0"/>
                </a:cubicBezTo>
                <a:cubicBezTo>
                  <a:pt x="1959613" y="-43938"/>
                  <a:pt x="2019817" y="51228"/>
                  <a:pt x="2242767" y="0"/>
                </a:cubicBezTo>
                <a:cubicBezTo>
                  <a:pt x="2465717" y="-51228"/>
                  <a:pt x="2623432" y="49663"/>
                  <a:pt x="2798879" y="0"/>
                </a:cubicBezTo>
                <a:cubicBezTo>
                  <a:pt x="2928808" y="28575"/>
                  <a:pt x="3075317" y="140958"/>
                  <a:pt x="3069977" y="271098"/>
                </a:cubicBezTo>
                <a:cubicBezTo>
                  <a:pt x="3121224" y="421405"/>
                  <a:pt x="3053734" y="663443"/>
                  <a:pt x="3069977" y="780748"/>
                </a:cubicBezTo>
                <a:cubicBezTo>
                  <a:pt x="3086220" y="898053"/>
                  <a:pt x="3052730" y="1087252"/>
                  <a:pt x="3069977" y="1355460"/>
                </a:cubicBezTo>
                <a:cubicBezTo>
                  <a:pt x="3035688" y="1484183"/>
                  <a:pt x="2982286" y="1636467"/>
                  <a:pt x="2798879" y="1626558"/>
                </a:cubicBezTo>
                <a:cubicBezTo>
                  <a:pt x="2575318" y="1632380"/>
                  <a:pt x="2436006" y="1624409"/>
                  <a:pt x="2343878" y="1626558"/>
                </a:cubicBezTo>
                <a:cubicBezTo>
                  <a:pt x="2251750" y="1628707"/>
                  <a:pt x="2074008" y="1588703"/>
                  <a:pt x="1888878" y="1626558"/>
                </a:cubicBezTo>
                <a:cubicBezTo>
                  <a:pt x="1703748" y="1664413"/>
                  <a:pt x="1617917" y="1570601"/>
                  <a:pt x="1358044" y="1626558"/>
                </a:cubicBezTo>
                <a:cubicBezTo>
                  <a:pt x="1098171" y="1682515"/>
                  <a:pt x="1001131" y="1592677"/>
                  <a:pt x="827210" y="1626558"/>
                </a:cubicBezTo>
                <a:cubicBezTo>
                  <a:pt x="653289" y="1660439"/>
                  <a:pt x="489295" y="1568536"/>
                  <a:pt x="271098" y="1626558"/>
                </a:cubicBezTo>
                <a:cubicBezTo>
                  <a:pt x="116935" y="1623212"/>
                  <a:pt x="-116" y="1531091"/>
                  <a:pt x="0" y="1355460"/>
                </a:cubicBezTo>
                <a:cubicBezTo>
                  <a:pt x="-31183" y="1098218"/>
                  <a:pt x="29489" y="945767"/>
                  <a:pt x="0" y="824123"/>
                </a:cubicBezTo>
                <a:cubicBezTo>
                  <a:pt x="-29489" y="702479"/>
                  <a:pt x="4785" y="399686"/>
                  <a:pt x="0" y="271098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'a' + 't'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'at'</a:t>
            </a:r>
          </a:p>
          <a:p>
            <a:pPr algn="ctr"/>
            <a:r>
              <a:rPr lang="en-GB" sz="3200" dirty="0">
                <a:solidFill>
                  <a:schemeClr val="tx1"/>
                </a:solidFill>
              </a:rPr>
              <a:t>'t' + 'h' → '</a:t>
            </a:r>
            <a:r>
              <a:rPr lang="en-GB" sz="3200" err="1">
                <a:solidFill>
                  <a:schemeClr val="tx1"/>
                </a:solidFill>
              </a:rPr>
              <a:t>th</a:t>
            </a:r>
            <a:r>
              <a:rPr lang="en-GB" sz="3200" dirty="0">
                <a:solidFill>
                  <a:schemeClr val="tx1"/>
                </a:solidFill>
              </a:rPr>
              <a:t>'</a:t>
            </a:r>
          </a:p>
          <a:p>
            <a:pPr algn="ctr"/>
            <a:r>
              <a:rPr lang="en-GB" sz="3200" dirty="0">
                <a:solidFill>
                  <a:schemeClr val="tx1"/>
                </a:solidFill>
              </a:rPr>
              <a:t>'</a:t>
            </a:r>
            <a:r>
              <a:rPr lang="en-GB" sz="3200" dirty="0" err="1">
                <a:solidFill>
                  <a:schemeClr val="tx1"/>
                </a:solidFill>
              </a:rPr>
              <a:t>th</a:t>
            </a:r>
            <a:r>
              <a:rPr lang="en-GB" sz="3200" dirty="0">
                <a:solidFill>
                  <a:schemeClr val="tx1"/>
                </a:solidFill>
              </a:rPr>
              <a:t>' + 'e' → 'the'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68B1741-0F3C-3D1D-4DED-E5AC7098F6A8}"/>
              </a:ext>
            </a:extLst>
          </p:cNvPr>
          <p:cNvSpPr/>
          <p:nvPr/>
        </p:nvSpPr>
        <p:spPr>
          <a:xfrm>
            <a:off x="4564316" y="6050510"/>
            <a:ext cx="3064494" cy="617868"/>
          </a:xfrm>
          <a:custGeom>
            <a:avLst/>
            <a:gdLst>
              <a:gd name="connsiteX0" fmla="*/ 0 w 3064494"/>
              <a:gd name="connsiteY0" fmla="*/ 102980 h 617868"/>
              <a:gd name="connsiteX1" fmla="*/ 102980 w 3064494"/>
              <a:gd name="connsiteY1" fmla="*/ 0 h 617868"/>
              <a:gd name="connsiteX2" fmla="*/ 617516 w 3064494"/>
              <a:gd name="connsiteY2" fmla="*/ 0 h 617868"/>
              <a:gd name="connsiteX3" fmla="*/ 1103467 w 3064494"/>
              <a:gd name="connsiteY3" fmla="*/ 0 h 617868"/>
              <a:gd name="connsiteX4" fmla="*/ 1675174 w 3064494"/>
              <a:gd name="connsiteY4" fmla="*/ 0 h 617868"/>
              <a:gd name="connsiteX5" fmla="*/ 2246881 w 3064494"/>
              <a:gd name="connsiteY5" fmla="*/ 0 h 617868"/>
              <a:gd name="connsiteX6" fmla="*/ 2961514 w 3064494"/>
              <a:gd name="connsiteY6" fmla="*/ 0 h 617868"/>
              <a:gd name="connsiteX7" fmla="*/ 3064494 w 3064494"/>
              <a:gd name="connsiteY7" fmla="*/ 102980 h 617868"/>
              <a:gd name="connsiteX8" fmla="*/ 3064494 w 3064494"/>
              <a:gd name="connsiteY8" fmla="*/ 514888 h 617868"/>
              <a:gd name="connsiteX9" fmla="*/ 2961514 w 3064494"/>
              <a:gd name="connsiteY9" fmla="*/ 617868 h 617868"/>
              <a:gd name="connsiteX10" fmla="*/ 2361222 w 3064494"/>
              <a:gd name="connsiteY10" fmla="*/ 617868 h 617868"/>
              <a:gd name="connsiteX11" fmla="*/ 1875271 w 3064494"/>
              <a:gd name="connsiteY11" fmla="*/ 617868 h 617868"/>
              <a:gd name="connsiteX12" fmla="*/ 1332150 w 3064494"/>
              <a:gd name="connsiteY12" fmla="*/ 617868 h 617868"/>
              <a:gd name="connsiteX13" fmla="*/ 846199 w 3064494"/>
              <a:gd name="connsiteY13" fmla="*/ 617868 h 617868"/>
              <a:gd name="connsiteX14" fmla="*/ 102980 w 3064494"/>
              <a:gd name="connsiteY14" fmla="*/ 617868 h 617868"/>
              <a:gd name="connsiteX15" fmla="*/ 0 w 3064494"/>
              <a:gd name="connsiteY15" fmla="*/ 514888 h 617868"/>
              <a:gd name="connsiteX16" fmla="*/ 0 w 3064494"/>
              <a:gd name="connsiteY16" fmla="*/ 102980 h 61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64494" h="617868" fill="none" extrusionOk="0">
                <a:moveTo>
                  <a:pt x="0" y="102980"/>
                </a:moveTo>
                <a:cubicBezTo>
                  <a:pt x="8816" y="32304"/>
                  <a:pt x="43908" y="5109"/>
                  <a:pt x="102980" y="0"/>
                </a:cubicBezTo>
                <a:cubicBezTo>
                  <a:pt x="222673" y="-23230"/>
                  <a:pt x="459283" y="6628"/>
                  <a:pt x="617516" y="0"/>
                </a:cubicBezTo>
                <a:cubicBezTo>
                  <a:pt x="775749" y="-6628"/>
                  <a:pt x="973975" y="36235"/>
                  <a:pt x="1103467" y="0"/>
                </a:cubicBezTo>
                <a:cubicBezTo>
                  <a:pt x="1232959" y="-36235"/>
                  <a:pt x="1454384" y="48619"/>
                  <a:pt x="1675174" y="0"/>
                </a:cubicBezTo>
                <a:cubicBezTo>
                  <a:pt x="1895964" y="-48619"/>
                  <a:pt x="2047705" y="47602"/>
                  <a:pt x="2246881" y="0"/>
                </a:cubicBezTo>
                <a:cubicBezTo>
                  <a:pt x="2446057" y="-47602"/>
                  <a:pt x="2678482" y="77600"/>
                  <a:pt x="2961514" y="0"/>
                </a:cubicBezTo>
                <a:cubicBezTo>
                  <a:pt x="3007547" y="5476"/>
                  <a:pt x="3063938" y="47435"/>
                  <a:pt x="3064494" y="102980"/>
                </a:cubicBezTo>
                <a:cubicBezTo>
                  <a:pt x="3096369" y="260307"/>
                  <a:pt x="3047980" y="399757"/>
                  <a:pt x="3064494" y="514888"/>
                </a:cubicBezTo>
                <a:cubicBezTo>
                  <a:pt x="3067204" y="563130"/>
                  <a:pt x="3027736" y="622632"/>
                  <a:pt x="2961514" y="617868"/>
                </a:cubicBezTo>
                <a:cubicBezTo>
                  <a:pt x="2804842" y="657456"/>
                  <a:pt x="2579465" y="588117"/>
                  <a:pt x="2361222" y="617868"/>
                </a:cubicBezTo>
                <a:cubicBezTo>
                  <a:pt x="2142979" y="647619"/>
                  <a:pt x="2006233" y="586459"/>
                  <a:pt x="1875271" y="617868"/>
                </a:cubicBezTo>
                <a:cubicBezTo>
                  <a:pt x="1744309" y="649277"/>
                  <a:pt x="1555657" y="613430"/>
                  <a:pt x="1332150" y="617868"/>
                </a:cubicBezTo>
                <a:cubicBezTo>
                  <a:pt x="1108643" y="622306"/>
                  <a:pt x="1025226" y="579179"/>
                  <a:pt x="846199" y="617868"/>
                </a:cubicBezTo>
                <a:cubicBezTo>
                  <a:pt x="667172" y="656557"/>
                  <a:pt x="426374" y="557836"/>
                  <a:pt x="102980" y="617868"/>
                </a:cubicBezTo>
                <a:cubicBezTo>
                  <a:pt x="47937" y="614651"/>
                  <a:pt x="-1727" y="573576"/>
                  <a:pt x="0" y="514888"/>
                </a:cubicBezTo>
                <a:cubicBezTo>
                  <a:pt x="-40794" y="425664"/>
                  <a:pt x="30983" y="195990"/>
                  <a:pt x="0" y="102980"/>
                </a:cubicBezTo>
                <a:close/>
              </a:path>
              <a:path w="3064494" h="617868" stroke="0" extrusionOk="0">
                <a:moveTo>
                  <a:pt x="0" y="102980"/>
                </a:moveTo>
                <a:cubicBezTo>
                  <a:pt x="-4649" y="31511"/>
                  <a:pt x="39107" y="603"/>
                  <a:pt x="102980" y="0"/>
                </a:cubicBezTo>
                <a:cubicBezTo>
                  <a:pt x="394972" y="-32880"/>
                  <a:pt x="457023" y="24059"/>
                  <a:pt x="731857" y="0"/>
                </a:cubicBezTo>
                <a:cubicBezTo>
                  <a:pt x="1006691" y="-24059"/>
                  <a:pt x="1074672" y="26191"/>
                  <a:pt x="1332150" y="0"/>
                </a:cubicBezTo>
                <a:cubicBezTo>
                  <a:pt x="1589628" y="-26191"/>
                  <a:pt x="1649031" y="3420"/>
                  <a:pt x="1818100" y="0"/>
                </a:cubicBezTo>
                <a:cubicBezTo>
                  <a:pt x="1987169" y="-3420"/>
                  <a:pt x="2158455" y="29184"/>
                  <a:pt x="2332637" y="0"/>
                </a:cubicBezTo>
                <a:cubicBezTo>
                  <a:pt x="2506819" y="-29184"/>
                  <a:pt x="2663547" y="26632"/>
                  <a:pt x="2961514" y="0"/>
                </a:cubicBezTo>
                <a:cubicBezTo>
                  <a:pt x="3014825" y="5143"/>
                  <a:pt x="3068062" y="59188"/>
                  <a:pt x="3064494" y="102980"/>
                </a:cubicBezTo>
                <a:cubicBezTo>
                  <a:pt x="3097961" y="272012"/>
                  <a:pt x="3016608" y="429409"/>
                  <a:pt x="3064494" y="514888"/>
                </a:cubicBezTo>
                <a:cubicBezTo>
                  <a:pt x="3062243" y="587225"/>
                  <a:pt x="3010180" y="615485"/>
                  <a:pt x="2961514" y="617868"/>
                </a:cubicBezTo>
                <a:cubicBezTo>
                  <a:pt x="2711903" y="620974"/>
                  <a:pt x="2687394" y="615454"/>
                  <a:pt x="2446978" y="617868"/>
                </a:cubicBezTo>
                <a:cubicBezTo>
                  <a:pt x="2206562" y="620282"/>
                  <a:pt x="1977235" y="556264"/>
                  <a:pt x="1846686" y="617868"/>
                </a:cubicBezTo>
                <a:cubicBezTo>
                  <a:pt x="1716137" y="679472"/>
                  <a:pt x="1464313" y="569885"/>
                  <a:pt x="1332150" y="617868"/>
                </a:cubicBezTo>
                <a:cubicBezTo>
                  <a:pt x="1199987" y="665851"/>
                  <a:pt x="954420" y="612401"/>
                  <a:pt x="731857" y="617868"/>
                </a:cubicBezTo>
                <a:cubicBezTo>
                  <a:pt x="509294" y="623335"/>
                  <a:pt x="369399" y="550989"/>
                  <a:pt x="102980" y="617868"/>
                </a:cubicBezTo>
                <a:cubicBezTo>
                  <a:pt x="52223" y="605527"/>
                  <a:pt x="9821" y="581417"/>
                  <a:pt x="0" y="514888"/>
                </a:cubicBezTo>
                <a:cubicBezTo>
                  <a:pt x="-28178" y="363512"/>
                  <a:pt x="41550" y="189391"/>
                  <a:pt x="0" y="102980"/>
                </a:cubicBezTo>
                <a:close/>
              </a:path>
            </a:pathLst>
          </a:custGeom>
          <a:solidFill>
            <a:srgbClr val="ED7D31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'the' + ' ' </a:t>
            </a:r>
            <a:r>
              <a:rPr lang="en-GB" sz="32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3200" dirty="0">
                <a:solidFill>
                  <a:schemeClr val="tx1"/>
                </a:solidFill>
              </a:rPr>
              <a:t> 'the '</a:t>
            </a:r>
          </a:p>
        </p:txBody>
      </p:sp>
    </p:spTree>
    <p:extLst>
      <p:ext uri="{BB962C8B-B14F-4D97-AF65-F5344CB8AC3E}">
        <p14:creationId xmlns:p14="http://schemas.microsoft.com/office/powerpoint/2010/main" val="3632250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E5776-7FA1-8A8E-C8D1-A72E8EAB5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24DA-1314-A931-7D69-26F5699C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pic>
        <p:nvPicPr>
          <p:cNvPr id="9" name="Picture 8" descr="Where to, Cap? — luke-skywalker: I can do this all day">
            <a:extLst>
              <a:ext uri="{FF2B5EF4-FFF2-40B4-BE49-F238E27FC236}">
                <a16:creationId xmlns:a16="http://schemas.microsoft.com/office/drawing/2014/main" id="{453DF71E-C4CA-D032-D907-C263BE015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024" y="1897163"/>
            <a:ext cx="6403951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43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20331-B9EA-EA67-2E67-44CA6DFAE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Subword</a:t>
            </a:r>
            <a:r>
              <a:rPr lang="en-GB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F42EF-1867-CB40-EA11-EE7C56E9F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Obviously, we have to stop at some point:</a:t>
            </a:r>
            <a:endParaRPr lang="en-US" dirty="0"/>
          </a:p>
          <a:p>
            <a:pPr marL="0" indent="0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 err="1"/>
              <a:t>tiktoken</a:t>
            </a:r>
            <a:r>
              <a:rPr lang="en-GB" dirty="0"/>
              <a:t>     50k – 128k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Now to tokenize a new piece of text, we just apply the merge rules</a:t>
            </a:r>
          </a:p>
        </p:txBody>
      </p:sp>
    </p:spTree>
    <p:extLst>
      <p:ext uri="{BB962C8B-B14F-4D97-AF65-F5344CB8AC3E}">
        <p14:creationId xmlns:p14="http://schemas.microsoft.com/office/powerpoint/2010/main" val="342071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1575-A181-BDB7-A211-70A6B9C6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we end up with?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569EC-F9BE-FE13-BE03-7891401C1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0198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514350" indent="-514350">
              <a:buAutoNum type="arabicPeriod"/>
            </a:pPr>
            <a:r>
              <a:rPr lang="en-GB" dirty="0"/>
              <a:t>A set of merge rules</a:t>
            </a:r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r>
              <a:rPr lang="en-GB" dirty="0"/>
              <a:t>A vocabulary of tokens</a:t>
            </a:r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  <a:p>
            <a:pPr marL="514350" indent="-514350">
              <a:buAutoNum type="arabicPeriod"/>
            </a:pPr>
            <a:r>
              <a:rPr lang="en-GB" dirty="0"/>
              <a:t>A mapping from tokens to indices (and the inverse)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510BAB6-2FAD-8A84-01FD-72347B89375F}"/>
              </a:ext>
            </a:extLst>
          </p:cNvPr>
          <p:cNvSpPr/>
          <p:nvPr/>
        </p:nvSpPr>
        <p:spPr>
          <a:xfrm>
            <a:off x="5535865" y="2071983"/>
            <a:ext cx="1120527" cy="991558"/>
          </a:xfrm>
          <a:custGeom>
            <a:avLst/>
            <a:gdLst>
              <a:gd name="connsiteX0" fmla="*/ 0 w 1120527"/>
              <a:gd name="connsiteY0" fmla="*/ 165263 h 991558"/>
              <a:gd name="connsiteX1" fmla="*/ 165263 w 1120527"/>
              <a:gd name="connsiteY1" fmla="*/ 0 h 991558"/>
              <a:gd name="connsiteX2" fmla="*/ 536563 w 1120527"/>
              <a:gd name="connsiteY2" fmla="*/ 0 h 991558"/>
              <a:gd name="connsiteX3" fmla="*/ 955264 w 1120527"/>
              <a:gd name="connsiteY3" fmla="*/ 0 h 991558"/>
              <a:gd name="connsiteX4" fmla="*/ 1120527 w 1120527"/>
              <a:gd name="connsiteY4" fmla="*/ 165263 h 991558"/>
              <a:gd name="connsiteX5" fmla="*/ 1120527 w 1120527"/>
              <a:gd name="connsiteY5" fmla="*/ 482558 h 991558"/>
              <a:gd name="connsiteX6" fmla="*/ 1120527 w 1120527"/>
              <a:gd name="connsiteY6" fmla="*/ 826295 h 991558"/>
              <a:gd name="connsiteX7" fmla="*/ 955264 w 1120527"/>
              <a:gd name="connsiteY7" fmla="*/ 991558 h 991558"/>
              <a:gd name="connsiteX8" fmla="*/ 560264 w 1120527"/>
              <a:gd name="connsiteY8" fmla="*/ 991558 h 991558"/>
              <a:gd name="connsiteX9" fmla="*/ 165263 w 1120527"/>
              <a:gd name="connsiteY9" fmla="*/ 991558 h 991558"/>
              <a:gd name="connsiteX10" fmla="*/ 0 w 1120527"/>
              <a:gd name="connsiteY10" fmla="*/ 826295 h 991558"/>
              <a:gd name="connsiteX11" fmla="*/ 0 w 1120527"/>
              <a:gd name="connsiteY11" fmla="*/ 509000 h 991558"/>
              <a:gd name="connsiteX12" fmla="*/ 0 w 1120527"/>
              <a:gd name="connsiteY12" fmla="*/ 165263 h 99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0527" h="991558" fill="none" extrusionOk="0">
                <a:moveTo>
                  <a:pt x="0" y="165263"/>
                </a:moveTo>
                <a:cubicBezTo>
                  <a:pt x="1018" y="71104"/>
                  <a:pt x="81181" y="12592"/>
                  <a:pt x="165263" y="0"/>
                </a:cubicBezTo>
                <a:cubicBezTo>
                  <a:pt x="311506" y="-34693"/>
                  <a:pt x="438542" y="1349"/>
                  <a:pt x="536563" y="0"/>
                </a:cubicBezTo>
                <a:cubicBezTo>
                  <a:pt x="634584" y="-1349"/>
                  <a:pt x="764228" y="29431"/>
                  <a:pt x="955264" y="0"/>
                </a:cubicBezTo>
                <a:cubicBezTo>
                  <a:pt x="1047881" y="-2106"/>
                  <a:pt x="1110062" y="98317"/>
                  <a:pt x="1120527" y="165263"/>
                </a:cubicBezTo>
                <a:cubicBezTo>
                  <a:pt x="1128931" y="260785"/>
                  <a:pt x="1099782" y="374896"/>
                  <a:pt x="1120527" y="482558"/>
                </a:cubicBezTo>
                <a:cubicBezTo>
                  <a:pt x="1141272" y="590220"/>
                  <a:pt x="1080074" y="662562"/>
                  <a:pt x="1120527" y="826295"/>
                </a:cubicBezTo>
                <a:cubicBezTo>
                  <a:pt x="1138044" y="919217"/>
                  <a:pt x="1022058" y="987567"/>
                  <a:pt x="955264" y="991558"/>
                </a:cubicBezTo>
                <a:cubicBezTo>
                  <a:pt x="872119" y="1027356"/>
                  <a:pt x="652976" y="961399"/>
                  <a:pt x="560264" y="991558"/>
                </a:cubicBezTo>
                <a:cubicBezTo>
                  <a:pt x="467552" y="1021717"/>
                  <a:pt x="343731" y="975859"/>
                  <a:pt x="165263" y="991558"/>
                </a:cubicBezTo>
                <a:cubicBezTo>
                  <a:pt x="71964" y="993308"/>
                  <a:pt x="4001" y="943572"/>
                  <a:pt x="0" y="826295"/>
                </a:cubicBezTo>
                <a:cubicBezTo>
                  <a:pt x="-12793" y="725400"/>
                  <a:pt x="38056" y="595161"/>
                  <a:pt x="0" y="509000"/>
                </a:cubicBezTo>
                <a:cubicBezTo>
                  <a:pt x="-38056" y="422839"/>
                  <a:pt x="40287" y="314939"/>
                  <a:pt x="0" y="165263"/>
                </a:cubicBezTo>
                <a:close/>
              </a:path>
              <a:path w="1120527" h="991558" stroke="0" extrusionOk="0">
                <a:moveTo>
                  <a:pt x="0" y="165263"/>
                </a:moveTo>
                <a:cubicBezTo>
                  <a:pt x="-5963" y="55272"/>
                  <a:pt x="61595" y="1067"/>
                  <a:pt x="165263" y="0"/>
                </a:cubicBezTo>
                <a:cubicBezTo>
                  <a:pt x="276443" y="-11989"/>
                  <a:pt x="403742" y="31890"/>
                  <a:pt x="576064" y="0"/>
                </a:cubicBezTo>
                <a:cubicBezTo>
                  <a:pt x="748386" y="-31890"/>
                  <a:pt x="789922" y="20274"/>
                  <a:pt x="955264" y="0"/>
                </a:cubicBezTo>
                <a:cubicBezTo>
                  <a:pt x="1044570" y="1364"/>
                  <a:pt x="1108492" y="63161"/>
                  <a:pt x="1120527" y="165263"/>
                </a:cubicBezTo>
                <a:cubicBezTo>
                  <a:pt x="1157003" y="270252"/>
                  <a:pt x="1109296" y="408970"/>
                  <a:pt x="1120527" y="482558"/>
                </a:cubicBezTo>
                <a:cubicBezTo>
                  <a:pt x="1131758" y="556147"/>
                  <a:pt x="1081052" y="687346"/>
                  <a:pt x="1120527" y="826295"/>
                </a:cubicBezTo>
                <a:cubicBezTo>
                  <a:pt x="1114501" y="920070"/>
                  <a:pt x="1054539" y="975599"/>
                  <a:pt x="955264" y="991558"/>
                </a:cubicBezTo>
                <a:cubicBezTo>
                  <a:pt x="786538" y="1009832"/>
                  <a:pt x="655370" y="957259"/>
                  <a:pt x="552363" y="991558"/>
                </a:cubicBezTo>
                <a:cubicBezTo>
                  <a:pt x="449356" y="1025857"/>
                  <a:pt x="311271" y="975328"/>
                  <a:pt x="165263" y="991558"/>
                </a:cubicBezTo>
                <a:cubicBezTo>
                  <a:pt x="84908" y="999420"/>
                  <a:pt x="3817" y="921633"/>
                  <a:pt x="0" y="826295"/>
                </a:cubicBezTo>
                <a:cubicBezTo>
                  <a:pt x="-6394" y="756365"/>
                  <a:pt x="6197" y="653237"/>
                  <a:pt x="0" y="495779"/>
                </a:cubicBezTo>
                <a:cubicBezTo>
                  <a:pt x="-6197" y="338321"/>
                  <a:pt x="12564" y="283542"/>
                  <a:pt x="0" y="165263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349921161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'a' + 't' </a:t>
            </a:r>
            <a:r>
              <a:rPr lang="en-GB" sz="1000" dirty="0">
                <a:solidFill>
                  <a:schemeClr val="tx1"/>
                </a:solidFill>
                <a:ea typeface="+mn-lt"/>
                <a:cs typeface="+mn-lt"/>
              </a:rPr>
              <a:t>→</a:t>
            </a:r>
            <a:r>
              <a:rPr lang="en-GB" sz="1000" dirty="0">
                <a:solidFill>
                  <a:schemeClr val="tx1"/>
                </a:solidFill>
              </a:rPr>
              <a:t> 'at'</a:t>
            </a:r>
          </a:p>
          <a:p>
            <a:pPr algn="ctr"/>
            <a:r>
              <a:rPr lang="en-GB" sz="1000" dirty="0">
                <a:solidFill>
                  <a:schemeClr val="tx1"/>
                </a:solidFill>
              </a:rPr>
              <a:t>'t' + 'h' → '</a:t>
            </a:r>
            <a:r>
              <a:rPr lang="en-GB" sz="1000" err="1">
                <a:solidFill>
                  <a:schemeClr val="tx1"/>
                </a:solidFill>
              </a:rPr>
              <a:t>th</a:t>
            </a:r>
            <a:r>
              <a:rPr lang="en-GB" sz="1000" dirty="0">
                <a:solidFill>
                  <a:schemeClr val="tx1"/>
                </a:solidFill>
              </a:rPr>
              <a:t>'</a:t>
            </a:r>
          </a:p>
          <a:p>
            <a:pPr algn="ctr"/>
            <a:r>
              <a:rPr lang="en-GB" sz="1000" dirty="0">
                <a:solidFill>
                  <a:schemeClr val="tx1"/>
                </a:solidFill>
              </a:rPr>
              <a:t>'</a:t>
            </a:r>
            <a:r>
              <a:rPr lang="en-GB" sz="1000" err="1">
                <a:solidFill>
                  <a:schemeClr val="tx1"/>
                </a:solidFill>
              </a:rPr>
              <a:t>th</a:t>
            </a:r>
            <a:r>
              <a:rPr lang="en-GB" sz="1000" dirty="0">
                <a:solidFill>
                  <a:schemeClr val="tx1"/>
                </a:solidFill>
              </a:rPr>
              <a:t>' + 'e' → 'the'</a:t>
            </a:r>
          </a:p>
          <a:p>
            <a:pPr algn="ctr"/>
            <a:r>
              <a:rPr lang="en-GB" sz="1000" dirty="0">
                <a:solidFill>
                  <a:schemeClr val="tx1"/>
                </a:solidFill>
              </a:rPr>
              <a:t>'the' + ' ' → 'the '</a:t>
            </a:r>
          </a:p>
          <a:p>
            <a:pPr algn="ctr"/>
            <a:r>
              <a:rPr lang="en-GB" sz="1000" dirty="0">
                <a:solidFill>
                  <a:schemeClr val="tx1"/>
                </a:solidFill>
              </a:rPr>
              <a:t>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D9E898-E9AC-DA79-B4C2-1D01A6159E07}"/>
              </a:ext>
            </a:extLst>
          </p:cNvPr>
          <p:cNvSpPr txBox="1"/>
          <p:nvPr/>
        </p:nvSpPr>
        <p:spPr>
          <a:xfrm>
            <a:off x="2452090" y="3714517"/>
            <a:ext cx="728152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[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'h'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'n'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'm'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'o'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't'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'e'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'a'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's'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'c'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 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'at'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 '</a:t>
            </a:r>
            <a:r>
              <a:rPr lang="en-GB" sz="1200" dirty="0" err="1">
                <a:solidFill>
                  <a:srgbClr val="7030A0"/>
                </a:solidFill>
                <a:latin typeface="Source Code Pro"/>
                <a:ea typeface="Source Code Pro"/>
              </a:rPr>
              <a:t>th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 'the'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, </a:t>
            </a:r>
            <a:r>
              <a:rPr lang="en-GB" sz="1200" dirty="0">
                <a:solidFill>
                  <a:srgbClr val="7030A0"/>
                </a:solidFill>
                <a:latin typeface="Source Code Pro"/>
                <a:ea typeface="Source Code Pro"/>
              </a:rPr>
              <a:t>'the ', ...</a:t>
            </a:r>
            <a:r>
              <a:rPr lang="en-GB" sz="12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]</a:t>
            </a:r>
            <a:endParaRPr lang="en-US" sz="1200" dirty="0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CA6A1-CC95-C982-4F60-83EB7D05B279}"/>
              </a:ext>
            </a:extLst>
          </p:cNvPr>
          <p:cNvSpPr txBox="1"/>
          <p:nvPr/>
        </p:nvSpPr>
        <p:spPr>
          <a:xfrm>
            <a:off x="3728965" y="5252207"/>
            <a:ext cx="473820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{</a:t>
            </a:r>
            <a:r>
              <a:rPr lang="en-GB" sz="1200" dirty="0">
                <a:solidFill>
                  <a:srgbClr val="9325A5"/>
                </a:solidFill>
                <a:latin typeface="Source Code Pro"/>
                <a:ea typeface="Source Code Pro"/>
              </a:rPr>
              <a:t>'cat'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: </a:t>
            </a:r>
            <a:r>
              <a:rPr lang="en-GB" sz="1200" dirty="0">
                <a:solidFill>
                  <a:srgbClr val="0B7743"/>
                </a:solidFill>
                <a:latin typeface="Source Code Pro"/>
                <a:ea typeface="Source Code Pro"/>
              </a:rPr>
              <a:t>0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, </a:t>
            </a:r>
            <a:r>
              <a:rPr lang="en-GB" sz="1200" dirty="0">
                <a:solidFill>
                  <a:srgbClr val="9325A5"/>
                </a:solidFill>
                <a:latin typeface="Source Code Pro"/>
                <a:ea typeface="Source Code Pro"/>
              </a:rPr>
              <a:t>'mat'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: </a:t>
            </a:r>
            <a:r>
              <a:rPr lang="en-GB" sz="1200" dirty="0">
                <a:solidFill>
                  <a:srgbClr val="0B7743"/>
                </a:solidFill>
                <a:latin typeface="Source Code Pro"/>
                <a:ea typeface="Source Code Pro"/>
              </a:rPr>
              <a:t>1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, </a:t>
            </a:r>
            <a:r>
              <a:rPr lang="en-GB" sz="1200" dirty="0">
                <a:solidFill>
                  <a:srgbClr val="9325A5"/>
                </a:solidFill>
                <a:latin typeface="Source Code Pro"/>
                <a:ea typeface="Source Code Pro"/>
              </a:rPr>
              <a:t>'on'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: </a:t>
            </a:r>
            <a:r>
              <a:rPr lang="en-GB" sz="1200" dirty="0">
                <a:solidFill>
                  <a:srgbClr val="0B7743"/>
                </a:solidFill>
                <a:latin typeface="Source Code Pro"/>
                <a:ea typeface="Source Code Pro"/>
              </a:rPr>
              <a:t>2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, </a:t>
            </a:r>
            <a:r>
              <a:rPr lang="en-GB" sz="1200" dirty="0">
                <a:solidFill>
                  <a:srgbClr val="9325A5"/>
                </a:solidFill>
                <a:latin typeface="Source Code Pro"/>
                <a:ea typeface="Source Code Pro"/>
              </a:rPr>
              <a:t>'sat'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: </a:t>
            </a:r>
            <a:r>
              <a:rPr lang="en-GB" sz="1200" dirty="0">
                <a:solidFill>
                  <a:srgbClr val="0B7743"/>
                </a:solidFill>
                <a:latin typeface="Source Code Pro"/>
                <a:ea typeface="Source Code Pro"/>
              </a:rPr>
              <a:t>3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, </a:t>
            </a:r>
            <a:r>
              <a:rPr lang="en-GB" sz="1200" dirty="0">
                <a:solidFill>
                  <a:srgbClr val="9325A5"/>
                </a:solidFill>
                <a:latin typeface="Source Code Pro"/>
                <a:ea typeface="Source Code Pro"/>
              </a:rPr>
              <a:t>'the'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: </a:t>
            </a:r>
            <a:r>
              <a:rPr lang="en-GB" sz="1200" dirty="0">
                <a:solidFill>
                  <a:srgbClr val="0B7743"/>
                </a:solidFill>
                <a:latin typeface="Source Code Pro"/>
                <a:ea typeface="Source Code Pro"/>
              </a:rPr>
              <a:t>4</a:t>
            </a:r>
            <a:r>
              <a:rPr lang="en-GB" sz="1200" dirty="0">
                <a:solidFill>
                  <a:srgbClr val="666666"/>
                </a:solidFill>
                <a:latin typeface="Source Code Pro"/>
                <a:ea typeface="Source Code Pro"/>
              </a:rPr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7628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3E5601-57FF-E52D-CD62-086BC25DBD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89ABD-85E4-CCB2-A7D9-D9F88BD11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2D3B4-9615-376A-8B11-043CB45A2D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399B98-8E85-9912-E46E-7B0F4213F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"/>
            <a:ext cx="12219410" cy="686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948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8B226-16F8-5B77-7F01-3853B993E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140046-3AB4-524C-BD25-457FF1466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C86BC-22C8-626A-55AD-EB0C062712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3BCC56-B59E-8DA1-3E1B-7D0799D970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0C9B4E-88D6-9751-6727-7EF82E27C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"/>
            <a:ext cx="12235856" cy="687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322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96E54-CEFC-7D47-001D-277D2D7E2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39FCF-CF01-6C50-152F-9EAD7762D7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74619-3940-7A0F-D423-5E7427AB95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052624-8C2A-75E9-9A0D-C726D438D4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1C12468-6252-C299-0609-A7FD5ED04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"/>
            <a:ext cx="12219410" cy="686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91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734B-7677-E838-D201-9D401753E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Humans are pretty good at this...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D8335-A71E-B6A6-EA11-3A8DB1654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"the cat sat on the mat"</a:t>
            </a:r>
          </a:p>
        </p:txBody>
      </p:sp>
      <p:pic>
        <p:nvPicPr>
          <p:cNvPr id="4" name="Picture 3" descr="Diagram of a diagram showing the eye and brain&#10;&#10;AI-generated content may be incorrect.">
            <a:extLst>
              <a:ext uri="{FF2B5EF4-FFF2-40B4-BE49-F238E27FC236}">
                <a16:creationId xmlns:a16="http://schemas.microsoft.com/office/drawing/2014/main" id="{51AB1853-60CD-238D-A854-35474BE5C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225" y="2659049"/>
            <a:ext cx="47815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5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12BBD9-FA16-560E-4777-545ECD5FA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143F0-07E7-6F8E-968A-E4DD85AB5F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1F121-FCAF-AD09-0D22-4E483AD9A1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84F9E9-A9F1-6F20-40F1-6FF16FB93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85"/>
            <a:ext cx="12219410" cy="686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81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F5978-E841-9C9B-B4F5-3A7FCC402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machine needs to do the same thing</a:t>
            </a:r>
          </a:p>
        </p:txBody>
      </p:sp>
      <p:pic>
        <p:nvPicPr>
          <p:cNvPr id="4" name="Picture 3" descr="A cat sitting on a rug in front of a fireplace&#10;&#10;AI-generated content may be incorrect.">
            <a:extLst>
              <a:ext uri="{FF2B5EF4-FFF2-40B4-BE49-F238E27FC236}">
                <a16:creationId xmlns:a16="http://schemas.microsoft.com/office/drawing/2014/main" id="{13F5B53F-F6CB-0D37-E09A-87AF5C2E4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2" y="0"/>
            <a:ext cx="12188405" cy="690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9E3A-5EFD-69F8-DFF3-ED26E26B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Machines have to start from scratch...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E417D-DD8E-F187-D67B-D77B1AA5E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Machine learning models take in as input arrays of numbers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So, how do we convert human language into numbers?</a:t>
            </a:r>
          </a:p>
        </p:txBody>
      </p:sp>
      <p:pic>
        <p:nvPicPr>
          <p:cNvPr id="15" name="Picture 14" descr="A diagram of a network&#10;&#10;AI-generated content may be incorrect.">
            <a:extLst>
              <a:ext uri="{FF2B5EF4-FFF2-40B4-BE49-F238E27FC236}">
                <a16:creationId xmlns:a16="http://schemas.microsoft.com/office/drawing/2014/main" id="{EF3D94B5-9CEE-FC41-6B15-F22FD50DD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77" y="2285998"/>
            <a:ext cx="2166379" cy="3143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B24908-AA15-DCA6-066D-9518F1088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180" y="3243262"/>
            <a:ext cx="8250226" cy="122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3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7E6D-DB6D-14D6-C848-A0696BD0B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a dictionary?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0A8E-7751-A87E-DB9B-3687CDD2A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"aardvark"</a:t>
            </a:r>
            <a:r>
              <a:rPr lang="en-GB" dirty="0">
                <a:latin typeface="Source Code Pro"/>
                <a:ea typeface="Source Code Pro"/>
              </a:rPr>
              <a:t> : 1,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    ...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"sausage"</a:t>
            </a:r>
            <a:r>
              <a:rPr lang="en-GB" dirty="0">
                <a:latin typeface="Source Code Pro"/>
                <a:ea typeface="Source Code Pro"/>
              </a:rPr>
              <a:t> : 79,398,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    ...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"zyzzyva"</a:t>
            </a:r>
            <a:r>
              <a:rPr lang="en-GB" dirty="0">
                <a:latin typeface="Source Code Pro"/>
                <a:ea typeface="Source Code Pro"/>
              </a:rPr>
              <a:t> : 219,254</a:t>
            </a: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}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FD83B-357C-B143-70F0-0D7927B94017}"/>
              </a:ext>
            </a:extLst>
          </p:cNvPr>
          <p:cNvSpPr txBox="1"/>
          <p:nvPr/>
        </p:nvSpPr>
        <p:spPr>
          <a:xfrm>
            <a:off x="5788121" y="2016605"/>
            <a:ext cx="498763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/>
              <a:t>What if you encounter words in your training data that are not in the dictionary...?</a:t>
            </a:r>
          </a:p>
        </p:txBody>
      </p:sp>
    </p:spTree>
    <p:extLst>
      <p:ext uri="{BB962C8B-B14F-4D97-AF65-F5344CB8AC3E}">
        <p14:creationId xmlns:p14="http://schemas.microsoft.com/office/powerpoint/2010/main" val="297115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E57C6-70EA-D2FB-C986-0282B3815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33BA-57CE-9AF3-BAE9-D73535C7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a dictionary!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5D8A2-3D84-A491-587D-93CCA5C6E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"aardvark"</a:t>
            </a:r>
            <a:r>
              <a:rPr lang="en-GB" dirty="0">
                <a:latin typeface="Source Code Pro"/>
                <a:ea typeface="Source Code Pro"/>
              </a:rPr>
              <a:t> : 1,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    ...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"sausage"</a:t>
            </a:r>
            <a:r>
              <a:rPr lang="en-GB" dirty="0">
                <a:latin typeface="Source Code Pro"/>
                <a:ea typeface="Source Code Pro"/>
              </a:rPr>
              <a:t> : 79,398,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    ...</a:t>
            </a:r>
          </a:p>
          <a:p>
            <a:pPr marL="0" indent="0">
              <a:buNone/>
            </a:pPr>
            <a:endParaRPr lang="en-GB" dirty="0">
              <a:latin typeface="Source Code Pro"/>
              <a:ea typeface="Source Code Pro"/>
            </a:endParaRP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  <a:latin typeface="Source Code Pro"/>
                <a:ea typeface="Source Code Pro"/>
              </a:rPr>
              <a:t>    "zyzzyva"</a:t>
            </a:r>
            <a:r>
              <a:rPr lang="en-GB" dirty="0">
                <a:latin typeface="Source Code Pro"/>
                <a:ea typeface="Source Code Pro"/>
              </a:rPr>
              <a:t> : 219,254</a:t>
            </a:r>
          </a:p>
          <a:p>
            <a:pPr marL="0" indent="0">
              <a:buNone/>
            </a:pPr>
            <a:r>
              <a:rPr lang="en-GB" dirty="0">
                <a:latin typeface="Source Code Pro"/>
                <a:ea typeface="Source Code Pro"/>
              </a:rPr>
              <a:t>}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Sausage Blackadder Sausage GIF - Sausage Blackadder Sausage Sausage Ah -  Discover &amp; Share GIFs">
            <a:extLst>
              <a:ext uri="{FF2B5EF4-FFF2-40B4-BE49-F238E27FC236}">
                <a16:creationId xmlns:a16="http://schemas.microsoft.com/office/drawing/2014/main" id="{B375D248-5B50-AB10-A979-9733B08C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121" y="3077826"/>
            <a:ext cx="4973368" cy="2829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8685A3-D232-7632-6C9A-3F200705E9D5}"/>
              </a:ext>
            </a:extLst>
          </p:cNvPr>
          <p:cNvSpPr txBox="1"/>
          <p:nvPr/>
        </p:nvSpPr>
        <p:spPr>
          <a:xfrm>
            <a:off x="5788121" y="2016605"/>
            <a:ext cx="498763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/>
              <a:t>What if you encounter words in your training data that are not in the dictionary...?</a:t>
            </a:r>
          </a:p>
        </p:txBody>
      </p:sp>
    </p:spTree>
    <p:extLst>
      <p:ext uri="{BB962C8B-B14F-4D97-AF65-F5344CB8AC3E}">
        <p14:creationId xmlns:p14="http://schemas.microsoft.com/office/powerpoint/2010/main" val="3237338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DD30B-B291-B76E-0E06-426D9117F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your training data to build your dictionary!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09E67-1F91-3077-8FF0-85865C73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text =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"the cat sat on the mat"</a:t>
            </a:r>
            <a:endParaRPr lang="en-US" dirty="0">
              <a:solidFill>
                <a:srgbClr val="9325A5"/>
              </a:solidFill>
              <a:latin typeface="Source Code Pro"/>
              <a:ea typeface="Source Code Pro"/>
              <a:cs typeface="+mn-lt"/>
            </a:endParaRPr>
          </a:p>
          <a:p>
            <a:pPr>
              <a:buNone/>
            </a:pPr>
            <a:endParaRPr lang="en-GB" sz="1800" dirty="0">
              <a:solidFill>
                <a:srgbClr val="9325A5"/>
              </a:solidFill>
              <a:latin typeface="Source Code Pro"/>
              <a:ea typeface="Source Code Pro"/>
              <a:cs typeface="+mn-lt"/>
            </a:endParaRPr>
          </a:p>
          <a:p>
            <a:pPr>
              <a:buNone/>
            </a:pP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tokens = [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'the'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'cat'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'sat'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'on'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'the'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'mat'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]</a:t>
            </a:r>
            <a:endParaRPr lang="en-GB" dirty="0">
              <a:solidFill>
                <a:srgbClr val="666666"/>
              </a:solidFill>
              <a:latin typeface="Source Code Pro"/>
              <a:ea typeface="Source Code Pro"/>
              <a:cs typeface="+mn-lt"/>
            </a:endParaRPr>
          </a:p>
          <a:p>
            <a:pPr>
              <a:buNone/>
            </a:pPr>
            <a:endParaRPr lang="en-US" sz="18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None/>
            </a:pP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  <a:cs typeface="+mn-lt"/>
              </a:rPr>
              <a:t>map 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= {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'cat'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: </a:t>
            </a:r>
            <a:r>
              <a:rPr lang="en-GB" sz="1800" dirty="0">
                <a:solidFill>
                  <a:srgbClr val="0B7743"/>
                </a:solidFill>
                <a:latin typeface="Source Code Pro"/>
                <a:ea typeface="Source Code Pro"/>
                <a:cs typeface="+mn-lt"/>
              </a:rPr>
              <a:t>0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'mat'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: </a:t>
            </a:r>
            <a:r>
              <a:rPr lang="en-GB" sz="1800" dirty="0">
                <a:solidFill>
                  <a:srgbClr val="0B7743"/>
                </a:solidFill>
                <a:latin typeface="Source Code Pro"/>
                <a:ea typeface="Source Code Pro"/>
                <a:cs typeface="+mn-lt"/>
              </a:rPr>
              <a:t>1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'on'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: </a:t>
            </a:r>
            <a:r>
              <a:rPr lang="en-GB" sz="1800" dirty="0">
                <a:solidFill>
                  <a:srgbClr val="0B7743"/>
                </a:solidFill>
                <a:latin typeface="Source Code Pro"/>
                <a:ea typeface="Source Code Pro"/>
                <a:cs typeface="+mn-lt"/>
              </a:rPr>
              <a:t>2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'sat'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: </a:t>
            </a:r>
            <a:r>
              <a:rPr lang="en-GB" sz="1800" dirty="0">
                <a:solidFill>
                  <a:srgbClr val="0B7743"/>
                </a:solidFill>
                <a:latin typeface="Source Code Pro"/>
                <a:ea typeface="Source Code Pro"/>
                <a:cs typeface="+mn-lt"/>
              </a:rPr>
              <a:t>3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, </a:t>
            </a:r>
            <a:r>
              <a:rPr lang="en-GB" sz="1800" dirty="0">
                <a:solidFill>
                  <a:srgbClr val="9325A5"/>
                </a:solidFill>
                <a:latin typeface="Source Code Pro"/>
                <a:ea typeface="Source Code Pro"/>
                <a:cs typeface="+mn-lt"/>
              </a:rPr>
              <a:t>'the'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: </a:t>
            </a:r>
            <a:r>
              <a:rPr lang="en-GB" sz="1800" dirty="0">
                <a:solidFill>
                  <a:srgbClr val="0B7743"/>
                </a:solidFill>
                <a:latin typeface="Source Code Pro"/>
                <a:ea typeface="Source Code Pro"/>
                <a:cs typeface="+mn-lt"/>
              </a:rPr>
              <a:t>4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}</a:t>
            </a:r>
            <a:endParaRPr lang="en-GB" dirty="0">
              <a:solidFill>
                <a:srgbClr val="666666"/>
              </a:solidFill>
              <a:latin typeface="Source Code Pro"/>
              <a:ea typeface="Source Code Pro"/>
              <a:cs typeface="+mn-lt"/>
            </a:endParaRPr>
          </a:p>
          <a:p>
            <a:pPr marL="0" indent="0">
              <a:buNone/>
            </a:pPr>
            <a:br>
              <a:rPr lang="en-US" dirty="0"/>
            </a:b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  <a:cs typeface="+mn-lt"/>
              </a:rPr>
              <a:t>encoded 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= [</a:t>
            </a:r>
            <a:r>
              <a:rPr lang="en-GB" sz="1800" dirty="0">
                <a:solidFill>
                  <a:srgbClr val="FF0000"/>
                </a:solidFill>
                <a:latin typeface="Source Code Pro"/>
                <a:ea typeface="Source Code Pro"/>
                <a:cs typeface="+mn-lt"/>
              </a:rPr>
              <a:t>map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[token] </a:t>
            </a:r>
            <a:r>
              <a:rPr lang="en-GB" sz="1800" dirty="0">
                <a:solidFill>
                  <a:srgbClr val="0070C0"/>
                </a:solidFill>
                <a:latin typeface="Source Code Pro"/>
                <a:ea typeface="Source Code Pro"/>
                <a:cs typeface="+mn-lt"/>
              </a:rPr>
              <a:t>for 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token </a:t>
            </a:r>
            <a:r>
              <a:rPr lang="en-GB" sz="1800" dirty="0">
                <a:solidFill>
                  <a:srgbClr val="0070C0"/>
                </a:solidFill>
                <a:latin typeface="Source Code Pro"/>
                <a:ea typeface="Source Code Pro"/>
                <a:cs typeface="+mn-lt"/>
              </a:rPr>
              <a:t>in 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tokens]</a:t>
            </a:r>
          </a:p>
          <a:p>
            <a:pPr marL="0" indent="0">
              <a:buNone/>
            </a:pPr>
            <a:endParaRPr lang="en-GB" sz="1800" dirty="0">
              <a:solidFill>
                <a:srgbClr val="666666"/>
              </a:solidFill>
              <a:latin typeface="Source Code Pro"/>
              <a:ea typeface="Source Code Pro"/>
              <a:cs typeface="+mn-lt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  <a:cs typeface="+mn-lt"/>
              </a:rPr>
              <a:t>print</a:t>
            </a:r>
            <a:r>
              <a:rPr lang="en-GB" sz="1800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(encoded)</a:t>
            </a:r>
          </a:p>
          <a:p>
            <a:pPr marL="0" indent="0">
              <a:buNone/>
            </a:pPr>
            <a:r>
              <a:rPr lang="en-GB" sz="1800" i="1" dirty="0">
                <a:solidFill>
                  <a:srgbClr val="666666"/>
                </a:solidFill>
                <a:latin typeface="Source Code Pro"/>
                <a:ea typeface="Source Code Pro"/>
                <a:cs typeface="+mn-lt"/>
              </a:rPr>
              <a:t># [4, 0, 3, 2, 4, 1]</a:t>
            </a:r>
          </a:p>
        </p:txBody>
      </p:sp>
    </p:spTree>
    <p:extLst>
      <p:ext uri="{BB962C8B-B14F-4D97-AF65-F5344CB8AC3E}">
        <p14:creationId xmlns:p14="http://schemas.microsoft.com/office/powerpoint/2010/main" val="159142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E80E2-1DF1-8525-8073-4F7FD4A9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Tokenization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9788B-26F2-B887-D740-4A0BFA7DE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Word tokenization</a:t>
            </a:r>
            <a:endParaRPr lang="en-US" dirty="0"/>
          </a:p>
          <a:p>
            <a:pPr marL="457200" lvl="1" indent="0">
              <a:buNone/>
            </a:pPr>
            <a:r>
              <a:rPr lang="en-GB" dirty="0"/>
              <a:t>(We just saw this)</a:t>
            </a:r>
          </a:p>
          <a:p>
            <a:r>
              <a:rPr lang="en-GB" dirty="0"/>
              <a:t>Character tokenization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text = </a:t>
            </a:r>
            <a:r>
              <a:rPr lang="en-GB" sz="1800" dirty="0">
                <a:solidFill>
                  <a:srgbClr val="7030A0"/>
                </a:solidFill>
                <a:latin typeface="Source Code Pro"/>
                <a:ea typeface="Source Code Pro"/>
              </a:rPr>
              <a:t>"the cat sat on the mat"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tokens = </a:t>
            </a: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list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(text)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  <a:latin typeface="Source Code Pro"/>
                <a:ea typeface="Source Code Pro"/>
              </a:rPr>
              <a:t>print</a:t>
            </a:r>
            <a:r>
              <a:rPr lang="en-GB" sz="1800" dirty="0">
                <a:solidFill>
                  <a:schemeClr val="bg2">
                    <a:lumMod val="49000"/>
                  </a:schemeClr>
                </a:solidFill>
                <a:latin typeface="Source Code Pro"/>
                <a:ea typeface="Source Code Pro"/>
              </a:rPr>
              <a:t>(tokens)</a:t>
            </a:r>
          </a:p>
          <a:p>
            <a:pPr marL="0" indent="0">
              <a:buNone/>
            </a:pPr>
            <a:r>
              <a:rPr lang="en-GB" sz="1800" i="1" dirty="0">
                <a:solidFill>
                  <a:schemeClr val="bg2">
                    <a:lumMod val="49000"/>
                  </a:schemeClr>
                </a:solidFill>
                <a:latin typeface="Source Code Pro"/>
                <a:ea typeface="+mn-lt"/>
                <a:cs typeface="+mn-lt"/>
              </a:rPr>
              <a:t># ['t', 'h', 'e', ' ', 'c', 'a', 't', ' ', 's', 'a', 't', ' ', 'o', 'n', ' ', 't', 'h', 'e', ' ', 'm', 'a', 't']</a:t>
            </a:r>
            <a:endParaRPr lang="en-GB" sz="1800" dirty="0">
              <a:solidFill>
                <a:schemeClr val="bg2">
                  <a:lumMod val="49000"/>
                </a:schemeClr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endParaRPr lang="en-GB" sz="1800" dirty="0">
              <a:solidFill>
                <a:srgbClr val="9325A5"/>
              </a:solidFill>
              <a:latin typeface="Source Code Pro"/>
              <a:ea typeface="Source Code Pro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1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Tokenization</vt:lpstr>
      <vt:lpstr>PowerPoint Presentation</vt:lpstr>
      <vt:lpstr>Humans are pretty good at this...</vt:lpstr>
      <vt:lpstr>A machine needs to do the same thing</vt:lpstr>
      <vt:lpstr>Machines have to start from scratch...</vt:lpstr>
      <vt:lpstr>Use a dictionary?</vt:lpstr>
      <vt:lpstr>Use a dictionary!</vt:lpstr>
      <vt:lpstr>Use your training data to build your dictionary!</vt:lpstr>
      <vt:lpstr>Tokenization types</vt:lpstr>
      <vt:lpstr>Tokenization types</vt:lpstr>
      <vt:lpstr>Subword 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Subword tokenization</vt:lpstr>
      <vt:lpstr>What do we end up with?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664</cp:revision>
  <dcterms:created xsi:type="dcterms:W3CDTF">2025-07-23T16:37:00Z</dcterms:created>
  <dcterms:modified xsi:type="dcterms:W3CDTF">2025-09-13T13:34:49Z</dcterms:modified>
</cp:coreProperties>
</file>

<file path=docProps/thumbnail.jpeg>
</file>